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Lst>
  <p:sldSz cy="6858000" cx="9144000"/>
  <p:notesSz cx="7772400" cy="10058400"/>
  <p:embeddedFontLst>
    <p:embeddedFont>
      <p:font typeface="Roboto"/>
      <p:regular r:id="rId13"/>
      <p:bold r:id="rId14"/>
      <p:italic r:id="rId15"/>
      <p:boldItalic r:id="rId16"/>
    </p:embeddedFont>
    <p:embeddedFont>
      <p:font typeface="Erica One"/>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09D639-6203-4FAB-B205-0ECCD1AA7773}">
  <a:tblStyle styleId="{FB09D639-6203-4FAB-B205-0ECCD1AA777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EricaOne-regular.fnt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txBox="1"/>
          <p:nvPr>
            <p:ph idx="1" type="body"/>
          </p:nvPr>
        </p:nvSpPr>
        <p:spPr>
          <a:xfrm>
            <a:off x="777225" y="4777725"/>
            <a:ext cx="6217900" cy="45262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6:notes"/>
          <p:cNvSpPr txBox="1"/>
          <p:nvPr>
            <p:ph idx="1" type="body"/>
          </p:nvPr>
        </p:nvSpPr>
        <p:spPr>
          <a:xfrm>
            <a:off x="777225" y="4777725"/>
            <a:ext cx="6217900" cy="45262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7:notes"/>
          <p:cNvSpPr txBox="1"/>
          <p:nvPr>
            <p:ph idx="1" type="body"/>
          </p:nvPr>
        </p:nvSpPr>
        <p:spPr>
          <a:xfrm>
            <a:off x="777225" y="4777725"/>
            <a:ext cx="6217900" cy="45262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7: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8:notes"/>
          <p:cNvSpPr txBox="1"/>
          <p:nvPr>
            <p:ph idx="1" type="body"/>
          </p:nvPr>
        </p:nvSpPr>
        <p:spPr>
          <a:xfrm>
            <a:off x="777225" y="4777725"/>
            <a:ext cx="6217900" cy="45262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8: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9:notes"/>
          <p:cNvSpPr txBox="1"/>
          <p:nvPr>
            <p:ph idx="1" type="body"/>
          </p:nvPr>
        </p:nvSpPr>
        <p:spPr>
          <a:xfrm>
            <a:off x="777225" y="4777725"/>
            <a:ext cx="6217900" cy="45262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9: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0:notes"/>
          <p:cNvSpPr txBox="1"/>
          <p:nvPr>
            <p:ph idx="1" type="body"/>
          </p:nvPr>
        </p:nvSpPr>
        <p:spPr>
          <a:xfrm>
            <a:off x="777225" y="4777725"/>
            <a:ext cx="6217900" cy="45262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1:notes"/>
          <p:cNvSpPr txBox="1"/>
          <p:nvPr>
            <p:ph idx="1" type="body"/>
          </p:nvPr>
        </p:nvSpPr>
        <p:spPr>
          <a:xfrm>
            <a:off x="777225" y="4777725"/>
            <a:ext cx="6217900" cy="45262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5661233"/>
            <a:ext cx="897600" cy="11967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5661167"/>
            <a:ext cx="897600" cy="11967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2425700"/>
            <a:ext cx="8222100" cy="12447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3718840"/>
            <a:ext cx="8222100" cy="577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678033"/>
            <a:ext cx="8222100" cy="26181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4406167"/>
            <a:ext cx="82221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AND_BODY_1">
    <p:spTree>
      <p:nvGrpSpPr>
        <p:cNvPr id="63" name="Shape 63"/>
        <p:cNvGrpSpPr/>
        <p:nvPr/>
      </p:nvGrpSpPr>
      <p:grpSpPr>
        <a:xfrm>
          <a:off x="0" y="0"/>
          <a:ext cx="0" cy="0"/>
          <a:chOff x="0" y="0"/>
          <a:chExt cx="0" cy="0"/>
        </a:xfrm>
      </p:grpSpPr>
      <p:sp>
        <p:nvSpPr>
          <p:cNvPr id="64" name="Google Shape;64;p13"/>
          <p:cNvSpPr txBox="1"/>
          <p:nvPr>
            <p:ph type="title"/>
          </p:nvPr>
        </p:nvSpPr>
        <p:spPr>
          <a:xfrm>
            <a:off x="457200" y="274680"/>
            <a:ext cx="8229300" cy="1143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3200"/>
              <a:buNone/>
              <a:defRPr b="0" i="0" sz="1800" u="none" cap="none" strike="noStrike"/>
            </a:lvl1pPr>
            <a:lvl2pPr indent="0" lvl="1" marL="0" marR="0" rtl="0" algn="l">
              <a:spcBef>
                <a:spcPts val="0"/>
              </a:spcBef>
              <a:spcAft>
                <a:spcPts val="0"/>
              </a:spcAft>
              <a:buSzPts val="3200"/>
              <a:buNone/>
              <a:defRPr b="0" i="0" sz="1800" u="none" cap="none" strike="noStrike"/>
            </a:lvl2pPr>
            <a:lvl3pPr indent="0" lvl="2" marL="0" marR="0" rtl="0" algn="l">
              <a:spcBef>
                <a:spcPts val="0"/>
              </a:spcBef>
              <a:spcAft>
                <a:spcPts val="0"/>
              </a:spcAft>
              <a:buSzPts val="3200"/>
              <a:buNone/>
              <a:defRPr b="0" i="0" sz="1800" u="none" cap="none" strike="noStrike"/>
            </a:lvl3pPr>
            <a:lvl4pPr indent="0" lvl="3" marL="0" marR="0" rtl="0" algn="l">
              <a:spcBef>
                <a:spcPts val="0"/>
              </a:spcBef>
              <a:spcAft>
                <a:spcPts val="0"/>
              </a:spcAft>
              <a:buSzPts val="3200"/>
              <a:buNone/>
              <a:defRPr b="0" i="0" sz="1800" u="none" cap="none" strike="noStrike"/>
            </a:lvl4pPr>
            <a:lvl5pPr indent="0" lvl="4" marL="0" marR="0" rtl="0" algn="l">
              <a:spcBef>
                <a:spcPts val="0"/>
              </a:spcBef>
              <a:spcAft>
                <a:spcPts val="0"/>
              </a:spcAft>
              <a:buSzPts val="3200"/>
              <a:buNone/>
              <a:defRPr b="0" i="0" sz="1800" u="none" cap="none" strike="noStrike"/>
            </a:lvl5pPr>
            <a:lvl6pPr indent="0" lvl="5" marL="0" marR="0" rtl="0" algn="l">
              <a:spcBef>
                <a:spcPts val="0"/>
              </a:spcBef>
              <a:spcAft>
                <a:spcPts val="0"/>
              </a:spcAft>
              <a:buSzPts val="3200"/>
              <a:buNone/>
              <a:defRPr b="0" i="0" sz="1800" u="none" cap="none" strike="noStrike"/>
            </a:lvl6pPr>
            <a:lvl7pPr indent="0" lvl="6" marL="0" marR="0" rtl="0" algn="l">
              <a:spcBef>
                <a:spcPts val="0"/>
              </a:spcBef>
              <a:spcAft>
                <a:spcPts val="0"/>
              </a:spcAft>
              <a:buSzPts val="3200"/>
              <a:buNone/>
              <a:defRPr b="0" i="0" sz="1800" u="none" cap="none" strike="noStrike"/>
            </a:lvl7pPr>
            <a:lvl8pPr indent="0" lvl="7" marL="0" marR="0" rtl="0" algn="l">
              <a:spcBef>
                <a:spcPts val="0"/>
              </a:spcBef>
              <a:spcAft>
                <a:spcPts val="0"/>
              </a:spcAft>
              <a:buSzPts val="3200"/>
              <a:buNone/>
              <a:defRPr b="0" i="0" sz="1800" u="none" cap="none" strike="noStrike"/>
            </a:lvl8pPr>
            <a:lvl9pPr indent="0" lvl="8" marL="0" marR="0" rtl="0" algn="l">
              <a:spcBef>
                <a:spcPts val="0"/>
              </a:spcBef>
              <a:spcAft>
                <a:spcPts val="0"/>
              </a:spcAft>
              <a:buSzPts val="3200"/>
              <a:buNone/>
              <a:defRPr b="0" i="0" sz="1800" u="none" cap="none" strike="noStrike"/>
            </a:lvl9pPr>
          </a:lstStyle>
          <a:p/>
        </p:txBody>
      </p:sp>
      <p:sp>
        <p:nvSpPr>
          <p:cNvPr id="65" name="Google Shape;65;p13"/>
          <p:cNvSpPr txBox="1"/>
          <p:nvPr>
            <p:ph idx="1" type="subTitle"/>
          </p:nvPr>
        </p:nvSpPr>
        <p:spPr>
          <a:xfrm>
            <a:off x="457200" y="1600200"/>
            <a:ext cx="8229300" cy="4525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800"/>
              <a:buNone/>
              <a:defRPr b="0" i="0" sz="1800" u="none" cap="none" strike="noStrike"/>
            </a:lvl1pPr>
            <a:lvl2pPr indent="0" lvl="1" marL="457200" marR="0" rtl="0" algn="l">
              <a:spcBef>
                <a:spcPts val="1600"/>
              </a:spcBef>
              <a:spcAft>
                <a:spcPts val="0"/>
              </a:spcAft>
              <a:buSzPts val="1400"/>
              <a:buNone/>
              <a:defRPr b="0" i="0" sz="1800" u="none" cap="none" strike="noStrike"/>
            </a:lvl2pPr>
            <a:lvl3pPr indent="0" lvl="2" marL="914400" marR="0" rtl="0" algn="l">
              <a:spcBef>
                <a:spcPts val="1600"/>
              </a:spcBef>
              <a:spcAft>
                <a:spcPts val="0"/>
              </a:spcAft>
              <a:buSzPts val="1400"/>
              <a:buNone/>
              <a:defRPr b="0" i="0" sz="1800" u="none" cap="none" strike="noStrike"/>
            </a:lvl3pPr>
            <a:lvl4pPr indent="0" lvl="3" marL="1371600" marR="0" rtl="0" algn="l">
              <a:spcBef>
                <a:spcPts val="1600"/>
              </a:spcBef>
              <a:spcAft>
                <a:spcPts val="0"/>
              </a:spcAft>
              <a:buSzPts val="1400"/>
              <a:buNone/>
              <a:defRPr b="0" i="0" sz="1800" u="none" cap="none" strike="noStrike"/>
            </a:lvl4pPr>
            <a:lvl5pPr indent="0" lvl="4" marL="1828800" marR="0" rtl="0" algn="l">
              <a:spcBef>
                <a:spcPts val="1600"/>
              </a:spcBef>
              <a:spcAft>
                <a:spcPts val="0"/>
              </a:spcAft>
              <a:buSzPts val="1400"/>
              <a:buNone/>
              <a:defRPr b="0" i="0" sz="1800" u="none" cap="none" strike="noStrike"/>
            </a:lvl5pPr>
            <a:lvl6pPr indent="0" lvl="5" marL="2286000" marR="0" rtl="0" algn="l">
              <a:spcBef>
                <a:spcPts val="1600"/>
              </a:spcBef>
              <a:spcAft>
                <a:spcPts val="0"/>
              </a:spcAft>
              <a:buSzPts val="1400"/>
              <a:buNone/>
              <a:defRPr b="0" i="0" sz="1800" u="none" cap="none" strike="noStrike"/>
            </a:lvl6pPr>
            <a:lvl7pPr indent="0" lvl="6" marL="2743200" marR="0" rtl="0" algn="l">
              <a:spcBef>
                <a:spcPts val="1600"/>
              </a:spcBef>
              <a:spcAft>
                <a:spcPts val="0"/>
              </a:spcAft>
              <a:buSzPts val="1400"/>
              <a:buNone/>
              <a:defRPr b="0" i="0" sz="1800" u="none" cap="none" strike="noStrike"/>
            </a:lvl7pPr>
            <a:lvl8pPr indent="0" lvl="7" marL="3200400" marR="0" rtl="0" algn="l">
              <a:spcBef>
                <a:spcPts val="1600"/>
              </a:spcBef>
              <a:spcAft>
                <a:spcPts val="0"/>
              </a:spcAft>
              <a:buSzPts val="1400"/>
              <a:buNone/>
              <a:defRPr b="0" i="0" sz="1800" u="none" cap="none" strike="noStrike"/>
            </a:lvl8pPr>
            <a:lvl9pPr indent="0" lvl="8" marL="3657600" marR="0" rtl="0" algn="l">
              <a:spcBef>
                <a:spcPts val="1600"/>
              </a:spcBef>
              <a:spcAft>
                <a:spcPts val="1600"/>
              </a:spcAft>
              <a:buSzPts val="1400"/>
              <a:buNone/>
              <a:defRPr b="0" i="0" sz="1800" u="none" cap="none" strike="noStrike"/>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753800"/>
            <a:ext cx="8222100" cy="13503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2247900"/>
            <a:ext cx="9144000" cy="461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2248000"/>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984967"/>
            <a:ext cx="8222100" cy="10236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2558767"/>
            <a:ext cx="8222100" cy="3613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2247900"/>
            <a:ext cx="9144000" cy="461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2248000"/>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984967"/>
            <a:ext cx="8222100" cy="10236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2558767"/>
            <a:ext cx="3999900" cy="3613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2558767"/>
            <a:ext cx="3999900" cy="3613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875100"/>
            <a:ext cx="9144000" cy="5982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875133"/>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21800"/>
            <a:ext cx="8826600" cy="803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33"/>
            <a:ext cx="58674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98100" y="3374700"/>
            <a:ext cx="6858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477067"/>
            <a:ext cx="2808000" cy="12711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954400"/>
            <a:ext cx="2808000" cy="421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651000"/>
            <a:ext cx="62271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089325" y="3375050"/>
            <a:ext cx="68571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3705956"/>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100"/>
            <a:ext cx="9144000" cy="626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6163733"/>
            <a:ext cx="9144000" cy="987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6262433"/>
            <a:ext cx="8382000" cy="595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984967"/>
            <a:ext cx="8222100" cy="10236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2558767"/>
            <a:ext cx="8222100" cy="36135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6260831"/>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p:nvPr/>
        </p:nvSpPr>
        <p:spPr>
          <a:xfrm>
            <a:off x="0" y="380880"/>
            <a:ext cx="9143640" cy="17377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CA" sz="5400" u="none" cap="none" strike="noStrike">
                <a:solidFill>
                  <a:srgbClr val="3D1B66"/>
                </a:solidFill>
                <a:latin typeface="Calibri"/>
                <a:ea typeface="Calibri"/>
                <a:cs typeface="Calibri"/>
                <a:sym typeface="Calibri"/>
              </a:rPr>
              <a:t>Uniform Motion and Graphing</a:t>
            </a:r>
            <a:endParaRPr b="0" i="0" sz="1800" u="none" cap="none" strike="noStrike"/>
          </a:p>
        </p:txBody>
      </p:sp>
      <p:sp>
        <p:nvSpPr>
          <p:cNvPr id="71" name="Google Shape;71;p14"/>
          <p:cNvSpPr/>
          <p:nvPr/>
        </p:nvSpPr>
        <p:spPr>
          <a:xfrm>
            <a:off x="533520" y="2286000"/>
            <a:ext cx="8076960" cy="40960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en-CA" sz="3200" u="none" cap="none" strike="noStrike">
                <a:solidFill>
                  <a:srgbClr val="000000"/>
                </a:solidFill>
                <a:latin typeface="Calibri"/>
                <a:ea typeface="Calibri"/>
                <a:cs typeface="Calibri"/>
                <a:sym typeface="Calibri"/>
              </a:rPr>
              <a:t>Uniform motion </a:t>
            </a:r>
            <a:r>
              <a:rPr b="0" i="0" lang="en-CA" sz="3200" u="none" cap="none" strike="noStrike">
                <a:solidFill>
                  <a:srgbClr val="000000"/>
                </a:solidFill>
                <a:latin typeface="Calibri"/>
                <a:ea typeface="Calibri"/>
                <a:cs typeface="Calibri"/>
                <a:sym typeface="Calibri"/>
              </a:rPr>
              <a:t>– objects travel equal displacements in equal amounts of time.</a:t>
            </a:r>
            <a:endParaRPr b="0" i="0" sz="1800" u="none" cap="none" strike="noStrike"/>
          </a:p>
          <a:p>
            <a:pPr indent="0" lvl="0" marL="0" marR="0" rtl="0" algn="l">
              <a:lnSpc>
                <a:spcPct val="100000"/>
              </a:lnSpc>
              <a:spcBef>
                <a:spcPts val="0"/>
              </a:spcBef>
              <a:spcAft>
                <a:spcPts val="0"/>
              </a:spcAft>
              <a:buNone/>
            </a:pPr>
            <a:r>
              <a:t/>
            </a:r>
            <a:endParaRPr b="0" i="0" sz="1800" u="none" cap="none" strike="noStrike"/>
          </a:p>
          <a:p>
            <a:pPr indent="0" lvl="0" marL="0" marR="0" rtl="0" algn="l">
              <a:lnSpc>
                <a:spcPct val="100000"/>
              </a:lnSpc>
              <a:spcBef>
                <a:spcPts val="0"/>
              </a:spcBef>
              <a:spcAft>
                <a:spcPts val="0"/>
              </a:spcAft>
              <a:buNone/>
            </a:pPr>
            <a:r>
              <a:rPr b="0" i="0" lang="en-CA" sz="2600" u="none" cap="none" strike="noStrike">
                <a:solidFill>
                  <a:srgbClr val="000000"/>
                </a:solidFill>
                <a:latin typeface="Calibri"/>
                <a:ea typeface="Calibri"/>
                <a:cs typeface="Calibri"/>
                <a:sym typeface="Calibri"/>
              </a:rPr>
              <a:t>Ex. Think of Ice skating, when you push off the boards, you would glide across the ice and then eventually stop because of the friction between the ice and your skate blades.  But if it was </a:t>
            </a:r>
            <a:r>
              <a:rPr b="1" i="0" lang="en-CA" sz="2600" u="none" cap="none" strike="noStrike">
                <a:solidFill>
                  <a:srgbClr val="000000"/>
                </a:solidFill>
                <a:latin typeface="Calibri"/>
                <a:ea typeface="Calibri"/>
                <a:cs typeface="Calibri"/>
                <a:sym typeface="Calibri"/>
              </a:rPr>
              <a:t>uniform motion, when you pushed off the boards, you would never stop!</a:t>
            </a:r>
            <a:endParaRPr b="0" i="0" sz="1800" u="none" cap="none" strike="noStrike"/>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nvSpPr>
        <p:spPr>
          <a:xfrm>
            <a:off x="457200" y="274680"/>
            <a:ext cx="8457840" cy="124884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CA" sz="3000" u="none" cap="none" strike="noStrike">
                <a:solidFill>
                  <a:srgbClr val="000000"/>
                </a:solidFill>
                <a:latin typeface="Calibri"/>
                <a:ea typeface="Calibri"/>
                <a:cs typeface="Calibri"/>
                <a:sym typeface="Calibri"/>
              </a:rPr>
              <a:t>Say you roll a pool ball across a table… you can show it in a </a:t>
            </a:r>
            <a:r>
              <a:rPr b="1" i="0" lang="en-CA" sz="3000" u="sng" cap="none" strike="noStrike">
                <a:solidFill>
                  <a:srgbClr val="000000"/>
                </a:solidFill>
                <a:latin typeface="Calibri"/>
                <a:ea typeface="Calibri"/>
                <a:cs typeface="Calibri"/>
                <a:sym typeface="Calibri"/>
              </a:rPr>
              <a:t>motion diagram</a:t>
            </a:r>
            <a:endParaRPr b="0" i="0" sz="3000" u="none" cap="none" strike="noStrike"/>
          </a:p>
        </p:txBody>
      </p:sp>
      <p:pic>
        <p:nvPicPr>
          <p:cNvPr id="77" name="Google Shape;77;p15"/>
          <p:cNvPicPr preferRelativeResize="0"/>
          <p:nvPr/>
        </p:nvPicPr>
        <p:blipFill rotWithShape="1">
          <a:blip r:embed="rId3">
            <a:alphaModFix/>
          </a:blip>
          <a:srcRect b="0" l="0" r="0" t="0"/>
          <a:stretch/>
        </p:blipFill>
        <p:spPr>
          <a:xfrm>
            <a:off x="152280" y="1716120"/>
            <a:ext cx="8838720" cy="45320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nvSpPr>
        <p:spPr>
          <a:xfrm>
            <a:off x="457200" y="274680"/>
            <a:ext cx="8229240" cy="114264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CA" sz="4400" u="none" cap="none" strike="noStrike">
                <a:solidFill>
                  <a:srgbClr val="000000"/>
                </a:solidFill>
                <a:latin typeface="Calibri"/>
                <a:ea typeface="Calibri"/>
                <a:cs typeface="Calibri"/>
                <a:sym typeface="Calibri"/>
              </a:rPr>
              <a:t>Another way to show position and time is in a </a:t>
            </a:r>
            <a:r>
              <a:rPr b="1" i="1" lang="en-CA" sz="4400" u="sng" cap="none" strike="noStrike">
                <a:solidFill>
                  <a:srgbClr val="000000"/>
                </a:solidFill>
                <a:latin typeface="Calibri"/>
                <a:ea typeface="Calibri"/>
                <a:cs typeface="Calibri"/>
                <a:sym typeface="Calibri"/>
              </a:rPr>
              <a:t>Position-Time graph</a:t>
            </a:r>
            <a:endParaRPr b="0" i="0" sz="1800" u="none" cap="none" strike="noStrike"/>
          </a:p>
        </p:txBody>
      </p:sp>
      <p:pic>
        <p:nvPicPr>
          <p:cNvPr id="83" name="Google Shape;83;p16"/>
          <p:cNvPicPr preferRelativeResize="0"/>
          <p:nvPr/>
        </p:nvPicPr>
        <p:blipFill rotWithShape="1">
          <a:blip r:embed="rId3">
            <a:alphaModFix/>
          </a:blip>
          <a:srcRect b="0" l="0" r="0" t="0"/>
          <a:stretch/>
        </p:blipFill>
        <p:spPr>
          <a:xfrm>
            <a:off x="3276720" y="1523880"/>
            <a:ext cx="5638320" cy="5029560"/>
          </a:xfrm>
          <a:prstGeom prst="rect">
            <a:avLst/>
          </a:prstGeom>
          <a:noFill/>
          <a:ln>
            <a:noFill/>
          </a:ln>
        </p:spPr>
      </p:pic>
      <p:graphicFrame>
        <p:nvGraphicFramePr>
          <p:cNvPr id="84" name="Google Shape;84;p16"/>
          <p:cNvGraphicFramePr/>
          <p:nvPr/>
        </p:nvGraphicFramePr>
        <p:xfrm>
          <a:off x="380880" y="1828800"/>
          <a:ext cx="3000000" cy="3000000"/>
        </p:xfrm>
        <a:graphic>
          <a:graphicData uri="http://schemas.openxmlformats.org/drawingml/2006/table">
            <a:tbl>
              <a:tblPr>
                <a:noFill/>
                <a:tableStyleId>{FB09D639-6203-4FAB-B205-0ECCD1AA7773}</a:tableStyleId>
              </a:tblPr>
              <a:tblGrid>
                <a:gridCol w="1333450"/>
                <a:gridCol w="1333450"/>
              </a:tblGrid>
              <a:tr h="1162075">
                <a:tc>
                  <a:txBody>
                    <a:bodyPr/>
                    <a:lstStyle/>
                    <a:p>
                      <a:pPr indent="0" lvl="0" marL="0" marR="0" rtl="0" algn="ctr">
                        <a:lnSpc>
                          <a:spcPct val="100000"/>
                        </a:lnSpc>
                        <a:spcBef>
                          <a:spcPts val="0"/>
                        </a:spcBef>
                        <a:spcAft>
                          <a:spcPts val="0"/>
                        </a:spcAft>
                        <a:buNone/>
                      </a:pPr>
                      <a:r>
                        <a:rPr b="1" lang="en-CA" sz="2400" u="none" cap="none" strike="noStrike">
                          <a:solidFill>
                            <a:srgbClr val="FFFFFF"/>
                          </a:solidFill>
                          <a:latin typeface="Calibri"/>
                          <a:ea typeface="Calibri"/>
                          <a:cs typeface="Calibri"/>
                          <a:sym typeface="Calibri"/>
                        </a:rPr>
                        <a:t>TIME  (s)</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CA" sz="1600" u="none" cap="none" strike="noStrike">
                          <a:solidFill>
                            <a:srgbClr val="FFFFFF"/>
                          </a:solidFill>
                          <a:latin typeface="Calibri"/>
                          <a:ea typeface="Calibri"/>
                          <a:cs typeface="Calibri"/>
                          <a:sym typeface="Calibri"/>
                        </a:rPr>
                        <a:t>POSITION</a:t>
                      </a:r>
                      <a:r>
                        <a:rPr b="1" lang="en-CA" sz="2400" u="none" cap="none" strike="noStrike">
                          <a:solidFill>
                            <a:srgbClr val="FFFFFF"/>
                          </a:solidFill>
                          <a:latin typeface="Calibri"/>
                          <a:ea typeface="Calibri"/>
                          <a:cs typeface="Calibri"/>
                          <a:sym typeface="Calibri"/>
                        </a:rPr>
                        <a:t> (cm)</a:t>
                      </a:r>
                      <a:endParaRPr sz="1800" u="none" cap="none" strike="noStrike"/>
                    </a:p>
                  </a:txBody>
                  <a:tcPr marT="45725" marB="45725" marR="91450" marL="91450"/>
                </a:tc>
              </a:tr>
              <a:tr h="448550">
                <a:tc>
                  <a:txBody>
                    <a:bodyPr/>
                    <a:lstStyle/>
                    <a:p>
                      <a:pPr indent="0" lvl="0" marL="0" marR="0" rtl="0" algn="ctr">
                        <a:lnSpc>
                          <a:spcPct val="100000"/>
                        </a:lnSpc>
                        <a:spcBef>
                          <a:spcPts val="0"/>
                        </a:spcBef>
                        <a:spcAft>
                          <a:spcPts val="0"/>
                        </a:spcAft>
                        <a:buNone/>
                      </a:pPr>
                      <a:r>
                        <a:rPr b="1" lang="en-CA" sz="2400" u="none" cap="none" strike="noStrike">
                          <a:solidFill>
                            <a:srgbClr val="000000"/>
                          </a:solidFill>
                          <a:latin typeface="Calibri"/>
                          <a:ea typeface="Calibri"/>
                          <a:cs typeface="Calibri"/>
                          <a:sym typeface="Calibri"/>
                        </a:rPr>
                        <a:t>0</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CA" sz="2400" u="none" cap="none" strike="noStrike">
                          <a:solidFill>
                            <a:srgbClr val="000000"/>
                          </a:solidFill>
                          <a:latin typeface="Calibri"/>
                          <a:ea typeface="Calibri"/>
                          <a:cs typeface="Calibri"/>
                          <a:sym typeface="Calibri"/>
                        </a:rPr>
                        <a:t>0</a:t>
                      </a:r>
                      <a:endParaRPr sz="1800" u="none" cap="none" strike="noStrike"/>
                    </a:p>
                  </a:txBody>
                  <a:tcPr marT="45725" marB="45725" marR="91450" marL="91450"/>
                </a:tc>
              </a:tr>
              <a:tr h="448550">
                <a:tc>
                  <a:txBody>
                    <a:bodyPr/>
                    <a:lstStyle/>
                    <a:p>
                      <a:pPr indent="0" lvl="0" marL="0" marR="0" rtl="0" algn="ctr">
                        <a:lnSpc>
                          <a:spcPct val="100000"/>
                        </a:lnSpc>
                        <a:spcBef>
                          <a:spcPts val="0"/>
                        </a:spcBef>
                        <a:spcAft>
                          <a:spcPts val="0"/>
                        </a:spcAft>
                        <a:buNone/>
                      </a:pPr>
                      <a:r>
                        <a:rPr b="1" lang="en-CA" sz="2400" u="none" cap="none" strike="noStrike">
                          <a:solidFill>
                            <a:srgbClr val="000000"/>
                          </a:solidFill>
                          <a:latin typeface="Calibri"/>
                          <a:ea typeface="Calibri"/>
                          <a:cs typeface="Calibri"/>
                          <a:sym typeface="Calibri"/>
                        </a:rPr>
                        <a:t>1</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CA" sz="2400" u="none" cap="none" strike="noStrike">
                          <a:solidFill>
                            <a:srgbClr val="000000"/>
                          </a:solidFill>
                          <a:latin typeface="Calibri"/>
                          <a:ea typeface="Calibri"/>
                          <a:cs typeface="Calibri"/>
                          <a:sym typeface="Calibri"/>
                        </a:rPr>
                        <a:t>20</a:t>
                      </a:r>
                      <a:endParaRPr sz="1800" u="none" cap="none" strike="noStrike"/>
                    </a:p>
                  </a:txBody>
                  <a:tcPr marT="45725" marB="45725" marR="91450" marL="91450"/>
                </a:tc>
              </a:tr>
              <a:tr h="448550">
                <a:tc>
                  <a:txBody>
                    <a:bodyPr/>
                    <a:lstStyle/>
                    <a:p>
                      <a:pPr indent="0" lvl="0" marL="0" marR="0" rtl="0" algn="ctr">
                        <a:lnSpc>
                          <a:spcPct val="100000"/>
                        </a:lnSpc>
                        <a:spcBef>
                          <a:spcPts val="0"/>
                        </a:spcBef>
                        <a:spcAft>
                          <a:spcPts val="0"/>
                        </a:spcAft>
                        <a:buNone/>
                      </a:pPr>
                      <a:r>
                        <a:rPr b="1" lang="en-CA" sz="2400" u="none" cap="none" strike="noStrike">
                          <a:solidFill>
                            <a:srgbClr val="000000"/>
                          </a:solidFill>
                          <a:latin typeface="Calibri"/>
                          <a:ea typeface="Calibri"/>
                          <a:cs typeface="Calibri"/>
                          <a:sym typeface="Calibri"/>
                        </a:rPr>
                        <a:t>2</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CA" sz="2400" u="none" cap="none" strike="noStrike">
                          <a:solidFill>
                            <a:srgbClr val="000000"/>
                          </a:solidFill>
                          <a:latin typeface="Calibri"/>
                          <a:ea typeface="Calibri"/>
                          <a:cs typeface="Calibri"/>
                          <a:sym typeface="Calibri"/>
                        </a:rPr>
                        <a:t>40</a:t>
                      </a:r>
                      <a:endParaRPr sz="1800" u="none" cap="none" strike="noStrike"/>
                    </a:p>
                  </a:txBody>
                  <a:tcPr marT="45725" marB="45725" marR="91450" marL="91450"/>
                </a:tc>
              </a:tr>
              <a:tr h="448550">
                <a:tc>
                  <a:txBody>
                    <a:bodyPr/>
                    <a:lstStyle/>
                    <a:p>
                      <a:pPr indent="0" lvl="0" marL="0" marR="0" rtl="0" algn="ctr">
                        <a:lnSpc>
                          <a:spcPct val="100000"/>
                        </a:lnSpc>
                        <a:spcBef>
                          <a:spcPts val="0"/>
                        </a:spcBef>
                        <a:spcAft>
                          <a:spcPts val="0"/>
                        </a:spcAft>
                        <a:buNone/>
                      </a:pPr>
                      <a:r>
                        <a:rPr b="1" lang="en-CA" sz="2400" u="none" cap="none" strike="noStrike">
                          <a:solidFill>
                            <a:srgbClr val="000000"/>
                          </a:solidFill>
                          <a:latin typeface="Calibri"/>
                          <a:ea typeface="Calibri"/>
                          <a:cs typeface="Calibri"/>
                          <a:sym typeface="Calibri"/>
                        </a:rPr>
                        <a:t>3</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CA" sz="2400" u="none" cap="none" strike="noStrike">
                          <a:solidFill>
                            <a:srgbClr val="000000"/>
                          </a:solidFill>
                          <a:latin typeface="Calibri"/>
                          <a:ea typeface="Calibri"/>
                          <a:cs typeface="Calibri"/>
                          <a:sym typeface="Calibri"/>
                        </a:rPr>
                        <a:t>60</a:t>
                      </a:r>
                      <a:endParaRPr sz="1800" u="none" cap="none" strike="noStrike"/>
                    </a:p>
                  </a:txBody>
                  <a:tcPr marT="45725" marB="45725" marR="91450" marL="91450"/>
                </a:tc>
              </a:tr>
              <a:tr h="448550">
                <a:tc>
                  <a:txBody>
                    <a:bodyPr/>
                    <a:lstStyle/>
                    <a:p>
                      <a:pPr indent="0" lvl="0" marL="0" marR="0" rtl="0" algn="ctr">
                        <a:lnSpc>
                          <a:spcPct val="100000"/>
                        </a:lnSpc>
                        <a:spcBef>
                          <a:spcPts val="0"/>
                        </a:spcBef>
                        <a:spcAft>
                          <a:spcPts val="0"/>
                        </a:spcAft>
                        <a:buNone/>
                      </a:pPr>
                      <a:r>
                        <a:rPr b="1" lang="en-CA" sz="2400" u="none" cap="none" strike="noStrike">
                          <a:solidFill>
                            <a:srgbClr val="000000"/>
                          </a:solidFill>
                          <a:latin typeface="Calibri"/>
                          <a:ea typeface="Calibri"/>
                          <a:cs typeface="Calibri"/>
                          <a:sym typeface="Calibri"/>
                        </a:rPr>
                        <a:t>4</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CA" sz="2400" u="none" cap="none" strike="noStrike">
                          <a:solidFill>
                            <a:srgbClr val="000000"/>
                          </a:solidFill>
                          <a:latin typeface="Calibri"/>
                          <a:ea typeface="Calibri"/>
                          <a:cs typeface="Calibri"/>
                          <a:sym typeface="Calibri"/>
                        </a:rPr>
                        <a:t>80</a:t>
                      </a:r>
                      <a:endParaRPr sz="1800" u="none" cap="none" strike="noStrike"/>
                    </a:p>
                  </a:txBody>
                  <a:tcPr marT="45725" marB="45725" marR="91450" marL="91450"/>
                </a:tc>
              </a:tr>
              <a:tr h="448550">
                <a:tc>
                  <a:txBody>
                    <a:bodyPr/>
                    <a:lstStyle/>
                    <a:p>
                      <a:pPr indent="0" lvl="0" marL="0" marR="0" rtl="0" algn="ctr">
                        <a:lnSpc>
                          <a:spcPct val="100000"/>
                        </a:lnSpc>
                        <a:spcBef>
                          <a:spcPts val="0"/>
                        </a:spcBef>
                        <a:spcAft>
                          <a:spcPts val="0"/>
                        </a:spcAft>
                        <a:buNone/>
                      </a:pPr>
                      <a:r>
                        <a:rPr b="1" lang="en-CA" sz="2400" u="none" cap="none" strike="noStrike">
                          <a:solidFill>
                            <a:srgbClr val="000000"/>
                          </a:solidFill>
                          <a:latin typeface="Calibri"/>
                          <a:ea typeface="Calibri"/>
                          <a:cs typeface="Calibri"/>
                          <a:sym typeface="Calibri"/>
                        </a:rPr>
                        <a:t>5</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CA" sz="2400" u="none" cap="none" strike="noStrike">
                          <a:solidFill>
                            <a:srgbClr val="000000"/>
                          </a:solidFill>
                          <a:latin typeface="Calibri"/>
                          <a:ea typeface="Calibri"/>
                          <a:cs typeface="Calibri"/>
                          <a:sym typeface="Calibri"/>
                        </a:rPr>
                        <a:t>100</a:t>
                      </a:r>
                      <a:endParaRPr sz="1800" u="none" cap="none" strike="noStrike"/>
                    </a:p>
                  </a:txBody>
                  <a:tcPr marT="45725" marB="45725" marR="91450" marL="91450"/>
                </a:tc>
              </a:tr>
            </a:tbl>
          </a:graphicData>
        </a:graphic>
      </p:graphicFrame>
      <p:sp>
        <p:nvSpPr>
          <p:cNvPr id="85" name="Google Shape;85;p16"/>
          <p:cNvSpPr/>
          <p:nvPr/>
        </p:nvSpPr>
        <p:spPr>
          <a:xfrm>
            <a:off x="72000" y="5681880"/>
            <a:ext cx="3096000" cy="130716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en-CA" sz="2600" u="none" cap="none" strike="noStrike">
                <a:solidFill>
                  <a:srgbClr val="C00000"/>
                </a:solidFill>
                <a:latin typeface="Calibri"/>
                <a:ea typeface="Calibri"/>
                <a:cs typeface="Calibri"/>
                <a:sym typeface="Calibri"/>
              </a:rPr>
              <a:t>Best fit line</a:t>
            </a:r>
            <a:endParaRPr b="0" i="0" sz="1800" u="none" cap="none" strike="noStrike"/>
          </a:p>
          <a:p>
            <a:pPr indent="0" lvl="0" marL="0" marR="0" rtl="0" algn="l">
              <a:lnSpc>
                <a:spcPct val="100000"/>
              </a:lnSpc>
              <a:spcBef>
                <a:spcPts val="0"/>
              </a:spcBef>
              <a:spcAft>
                <a:spcPts val="0"/>
              </a:spcAft>
              <a:buNone/>
            </a:pPr>
            <a:r>
              <a:rPr b="0" i="0" lang="en-CA" sz="1600" u="none" cap="none" strike="noStrike">
                <a:solidFill>
                  <a:srgbClr val="C00000"/>
                </a:solidFill>
                <a:latin typeface="Calibri"/>
                <a:ea typeface="Calibri"/>
                <a:cs typeface="Calibri"/>
                <a:sym typeface="Calibri"/>
              </a:rPr>
              <a:t>(straight line or smooth curve that fits the shape of graph)</a:t>
            </a:r>
            <a:endParaRPr b="0" i="0" sz="1800" u="none" cap="none" strike="noStrike"/>
          </a:p>
        </p:txBody>
      </p:sp>
      <p:cxnSp>
        <p:nvCxnSpPr>
          <p:cNvPr id="86" name="Google Shape;86;p16"/>
          <p:cNvCxnSpPr/>
          <p:nvPr/>
        </p:nvCxnSpPr>
        <p:spPr>
          <a:xfrm flipH="1" rot="10800000">
            <a:off x="2438280" y="4647960"/>
            <a:ext cx="2514240" cy="1066320"/>
          </a:xfrm>
          <a:prstGeom prst="straightConnector1">
            <a:avLst/>
          </a:prstGeom>
          <a:noFill/>
          <a:ln cap="flat" cmpd="sng" w="44275">
            <a:solidFill>
              <a:srgbClr val="C00000"/>
            </a:solidFill>
            <a:prstDash val="solid"/>
            <a:round/>
            <a:headEnd len="sm" w="sm" type="none"/>
            <a:tailEnd len="med" w="med" type="stealth"/>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nvSpPr>
        <p:spPr>
          <a:xfrm>
            <a:off x="457200" y="274680"/>
            <a:ext cx="8229240" cy="9442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CA" sz="4400" u="none" cap="none" strike="noStrike">
                <a:solidFill>
                  <a:srgbClr val="000000"/>
                </a:solidFill>
                <a:latin typeface="Erica One"/>
                <a:ea typeface="Erica One"/>
                <a:cs typeface="Erica One"/>
                <a:sym typeface="Erica One"/>
              </a:rPr>
              <a:t>Slope!!</a:t>
            </a:r>
            <a:endParaRPr b="0" i="0" sz="1800" u="none" cap="none" strike="noStrike"/>
          </a:p>
        </p:txBody>
      </p:sp>
      <p:pic>
        <p:nvPicPr>
          <p:cNvPr id="92" name="Google Shape;92;p17"/>
          <p:cNvPicPr preferRelativeResize="0"/>
          <p:nvPr/>
        </p:nvPicPr>
        <p:blipFill rotWithShape="1">
          <a:blip r:embed="rId3">
            <a:alphaModFix/>
          </a:blip>
          <a:srcRect b="0" l="0" r="0" t="0"/>
          <a:stretch/>
        </p:blipFill>
        <p:spPr>
          <a:xfrm>
            <a:off x="2743200" y="4648320"/>
            <a:ext cx="3200040" cy="2133360"/>
          </a:xfrm>
          <a:prstGeom prst="rect">
            <a:avLst/>
          </a:prstGeom>
          <a:noFill/>
          <a:ln>
            <a:noFill/>
          </a:ln>
        </p:spPr>
      </p:pic>
      <p:sp>
        <p:nvSpPr>
          <p:cNvPr id="93" name="Google Shape;93;p17"/>
          <p:cNvSpPr txBox="1"/>
          <p:nvPr/>
        </p:nvSpPr>
        <p:spPr>
          <a:xfrm>
            <a:off x="380880" y="1066680"/>
            <a:ext cx="8229240" cy="45255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Char char="•"/>
            </a:pPr>
            <a:r>
              <a:rPr b="1" i="0" lang="en-CA" sz="3200" u="none" cap="none" strike="noStrike">
                <a:solidFill>
                  <a:srgbClr val="000000"/>
                </a:solidFill>
                <a:latin typeface="Calibri"/>
                <a:ea typeface="Calibri"/>
                <a:cs typeface="Calibri"/>
                <a:sym typeface="Calibri"/>
              </a:rPr>
              <a:t>Slope</a:t>
            </a:r>
            <a:r>
              <a:rPr b="0" i="0" lang="en-CA" sz="3200" u="none" cap="none" strike="noStrike">
                <a:solidFill>
                  <a:srgbClr val="000000"/>
                </a:solidFill>
                <a:latin typeface="Calibri"/>
                <a:ea typeface="Calibri"/>
                <a:cs typeface="Calibri"/>
                <a:sym typeface="Calibri"/>
              </a:rPr>
              <a:t> </a:t>
            </a:r>
            <a:r>
              <a:rPr b="1" i="0" lang="en-CA" sz="3200" u="none" cap="none" strike="noStrike">
                <a:solidFill>
                  <a:srgbClr val="000000"/>
                </a:solidFill>
                <a:latin typeface="Calibri"/>
                <a:ea typeface="Calibri"/>
                <a:cs typeface="Calibri"/>
                <a:sym typeface="Calibri"/>
              </a:rPr>
              <a:t>is the steepness of a line </a:t>
            </a:r>
            <a:r>
              <a:rPr b="1" i="1" lang="en-CA" sz="3200" u="none" cap="none" strike="noStrike">
                <a:solidFill>
                  <a:srgbClr val="000000"/>
                </a:solidFill>
                <a:latin typeface="Calibri"/>
                <a:ea typeface="Calibri"/>
                <a:cs typeface="Calibri"/>
                <a:sym typeface="Calibri"/>
              </a:rPr>
              <a:t>(whether it goes up or down at an angle, or is horizontal</a:t>
            </a:r>
            <a:r>
              <a:rPr b="0" i="1" lang="en-CA" sz="3200" u="none" cap="none" strike="noStrike">
                <a:solidFill>
                  <a:srgbClr val="000000"/>
                </a:solidFill>
                <a:latin typeface="Calibri"/>
                <a:ea typeface="Calibri"/>
                <a:cs typeface="Calibri"/>
                <a:sym typeface="Calibri"/>
              </a:rPr>
              <a:t>) </a:t>
            </a:r>
            <a:r>
              <a:rPr b="0" i="0" lang="en-CA" sz="3200" u="none" cap="none" strike="noStrike">
                <a:solidFill>
                  <a:srgbClr val="000000"/>
                </a:solidFill>
                <a:latin typeface="Calibri"/>
                <a:ea typeface="Calibri"/>
                <a:cs typeface="Calibri"/>
                <a:sym typeface="Calibri"/>
              </a:rPr>
              <a:t>– think of house roofs…  you could have really steep roofs (to shed lots of snow), or flat roofs(in hot countries where there is no snow)</a:t>
            </a:r>
            <a:endParaRPr b="0" i="0" sz="1800" u="none" cap="none" strike="noStrike"/>
          </a:p>
          <a:p>
            <a:pPr indent="0" lvl="0" marL="0" marR="0" rtl="0" algn="l">
              <a:lnSpc>
                <a:spcPct val="100000"/>
              </a:lnSpc>
              <a:spcBef>
                <a:spcPts val="0"/>
              </a:spcBef>
              <a:spcAft>
                <a:spcPts val="0"/>
              </a:spcAft>
              <a:buClr>
                <a:srgbClr val="000000"/>
              </a:buClr>
              <a:buSzPts val="3200"/>
              <a:buFont typeface="Arial"/>
              <a:buChar char="•"/>
            </a:pPr>
            <a:r>
              <a:rPr b="0" i="0" lang="en-CA" sz="3200" u="none" cap="none" strike="noStrike">
                <a:solidFill>
                  <a:srgbClr val="000000"/>
                </a:solidFill>
                <a:latin typeface="Calibri"/>
                <a:ea typeface="Calibri"/>
                <a:cs typeface="Calibri"/>
                <a:sym typeface="Calibri"/>
              </a:rPr>
              <a:t>The steep roofs have a high slope, whereas the flat roofs have no slope (0 slope).</a:t>
            </a:r>
            <a:endParaRPr b="0" i="0" sz="1800" u="none" cap="none" strike="noStrike"/>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nvSpPr>
        <p:spPr>
          <a:xfrm>
            <a:off x="457200" y="274680"/>
            <a:ext cx="8229240" cy="114264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CA" sz="4400" u="none" cap="none" strike="noStrike">
                <a:solidFill>
                  <a:srgbClr val="000000"/>
                </a:solidFill>
                <a:latin typeface="Erica One"/>
                <a:ea typeface="Erica One"/>
                <a:cs typeface="Erica One"/>
                <a:sym typeface="Erica One"/>
              </a:rPr>
              <a:t>Positive Slope</a:t>
            </a:r>
            <a:endParaRPr b="0" i="0" sz="1800" u="none" cap="none" strike="noStrike"/>
          </a:p>
        </p:txBody>
      </p:sp>
      <p:sp>
        <p:nvSpPr>
          <p:cNvPr id="99" name="Google Shape;99;p18"/>
          <p:cNvSpPr txBox="1"/>
          <p:nvPr/>
        </p:nvSpPr>
        <p:spPr>
          <a:xfrm>
            <a:off x="457200" y="1600200"/>
            <a:ext cx="3123720" cy="49525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Char char="•"/>
            </a:pPr>
            <a:r>
              <a:rPr b="0" i="0" lang="en-CA" sz="3200" u="none" cap="none" strike="noStrike">
                <a:solidFill>
                  <a:srgbClr val="000000"/>
                </a:solidFill>
                <a:latin typeface="Calibri"/>
                <a:ea typeface="Calibri"/>
                <a:cs typeface="Calibri"/>
                <a:sym typeface="Calibri"/>
              </a:rPr>
              <a:t>The line slants up to the right.</a:t>
            </a:r>
            <a:endParaRPr b="0" i="0" sz="1800" u="none" cap="none" strike="noStrike"/>
          </a:p>
          <a:p>
            <a:pPr indent="0" lvl="0" marL="0" marR="0" rtl="0" algn="l">
              <a:lnSpc>
                <a:spcPct val="100000"/>
              </a:lnSpc>
              <a:spcBef>
                <a:spcPts val="0"/>
              </a:spcBef>
              <a:spcAft>
                <a:spcPts val="0"/>
              </a:spcAft>
              <a:buClr>
                <a:srgbClr val="000000"/>
              </a:buClr>
              <a:buSzPts val="3200"/>
              <a:buFont typeface="Arial"/>
              <a:buChar char="•"/>
            </a:pPr>
            <a:r>
              <a:rPr b="0" i="0" lang="en-CA" sz="3200" u="none" cap="none" strike="noStrike">
                <a:solidFill>
                  <a:srgbClr val="000000"/>
                </a:solidFill>
                <a:latin typeface="Calibri"/>
                <a:ea typeface="Calibri"/>
                <a:cs typeface="Calibri"/>
                <a:sym typeface="Calibri"/>
              </a:rPr>
              <a:t>Picture a little stick man walking along the line – he’d be walking uphill (positive)</a:t>
            </a:r>
            <a:endParaRPr b="0" i="0" sz="1800" u="none" cap="none" strike="noStrike"/>
          </a:p>
          <a:p>
            <a:pPr indent="0" lvl="0" marL="0" marR="0" rtl="0" algn="l">
              <a:lnSpc>
                <a:spcPct val="100000"/>
              </a:lnSpc>
              <a:spcBef>
                <a:spcPts val="0"/>
              </a:spcBef>
              <a:spcAft>
                <a:spcPts val="0"/>
              </a:spcAft>
              <a:buClr>
                <a:srgbClr val="000000"/>
              </a:buClr>
              <a:buSzPts val="3200"/>
              <a:buFont typeface="Arial"/>
              <a:buChar char="•"/>
            </a:pPr>
            <a:r>
              <a:rPr b="0" i="0" lang="en-CA" sz="3200" u="none" cap="none" strike="noStrike">
                <a:solidFill>
                  <a:srgbClr val="000000"/>
                </a:solidFill>
                <a:latin typeface="Calibri"/>
                <a:ea typeface="Calibri"/>
                <a:cs typeface="Calibri"/>
                <a:sym typeface="Calibri"/>
              </a:rPr>
              <a:t>What does it mean?</a:t>
            </a:r>
            <a:endParaRPr b="0" i="0" sz="1800" u="none" cap="none" strike="noStrike"/>
          </a:p>
        </p:txBody>
      </p:sp>
      <p:pic>
        <p:nvPicPr>
          <p:cNvPr id="100" name="Google Shape;100;p18"/>
          <p:cNvPicPr preferRelativeResize="0"/>
          <p:nvPr/>
        </p:nvPicPr>
        <p:blipFill rotWithShape="1">
          <a:blip r:embed="rId3">
            <a:alphaModFix/>
          </a:blip>
          <a:srcRect b="0" l="0" r="0" t="0"/>
          <a:stretch/>
        </p:blipFill>
        <p:spPr>
          <a:xfrm>
            <a:off x="3668400" y="1295280"/>
            <a:ext cx="5475240" cy="5169600"/>
          </a:xfrm>
          <a:prstGeom prst="rect">
            <a:avLst/>
          </a:prstGeom>
          <a:noFill/>
          <a:ln>
            <a:noFill/>
          </a:ln>
        </p:spPr>
      </p:pic>
      <p:pic>
        <p:nvPicPr>
          <p:cNvPr id="101" name="Google Shape;101;p18"/>
          <p:cNvPicPr preferRelativeResize="0"/>
          <p:nvPr/>
        </p:nvPicPr>
        <p:blipFill rotWithShape="1">
          <a:blip r:embed="rId4">
            <a:alphaModFix/>
          </a:blip>
          <a:srcRect b="0" l="0" r="0" t="0"/>
          <a:stretch/>
        </p:blipFill>
        <p:spPr>
          <a:xfrm rot="-2754600">
            <a:off x="5724360" y="2675520"/>
            <a:ext cx="1037160" cy="889560"/>
          </a:xfrm>
          <a:prstGeom prst="rect">
            <a:avLst/>
          </a:prstGeom>
          <a:noFill/>
          <a:ln>
            <a:noFill/>
          </a:ln>
        </p:spPr>
      </p:pic>
      <p:cxnSp>
        <p:nvCxnSpPr>
          <p:cNvPr id="102" name="Google Shape;102;p18"/>
          <p:cNvCxnSpPr/>
          <p:nvPr/>
        </p:nvCxnSpPr>
        <p:spPr>
          <a:xfrm rot="-5400000">
            <a:off x="5409360" y="3656520"/>
            <a:ext cx="456840" cy="456840"/>
          </a:xfrm>
          <a:prstGeom prst="straightConnector1">
            <a:avLst/>
          </a:prstGeom>
          <a:noFill/>
          <a:ln cap="flat" cmpd="sng" w="50750">
            <a:solidFill>
              <a:srgbClr val="4A7EBB"/>
            </a:solidFill>
            <a:prstDash val="solid"/>
            <a:round/>
            <a:headEnd len="sm" w="sm" type="none"/>
            <a:tailEnd len="med" w="med" type="stealth"/>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nvSpPr>
        <p:spPr>
          <a:xfrm>
            <a:off x="457200" y="0"/>
            <a:ext cx="8229240" cy="114264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CA" sz="4400" u="none" cap="none" strike="noStrike">
                <a:solidFill>
                  <a:srgbClr val="000000"/>
                </a:solidFill>
                <a:latin typeface="Erica One"/>
                <a:ea typeface="Erica One"/>
                <a:cs typeface="Erica One"/>
                <a:sym typeface="Erica One"/>
              </a:rPr>
              <a:t>Negative Slope</a:t>
            </a:r>
            <a:endParaRPr b="0" i="0" sz="1800" u="none" cap="none" strike="noStrike"/>
          </a:p>
        </p:txBody>
      </p:sp>
      <p:sp>
        <p:nvSpPr>
          <p:cNvPr id="108" name="Google Shape;108;p19"/>
          <p:cNvSpPr txBox="1"/>
          <p:nvPr/>
        </p:nvSpPr>
        <p:spPr>
          <a:xfrm>
            <a:off x="457200" y="1600200"/>
            <a:ext cx="2666520" cy="45255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Char char="•"/>
            </a:pPr>
            <a:r>
              <a:rPr b="0" i="0" lang="en-CA" sz="3200" u="none" cap="none" strike="noStrike">
                <a:solidFill>
                  <a:srgbClr val="000000"/>
                </a:solidFill>
                <a:latin typeface="Calibri"/>
                <a:ea typeface="Calibri"/>
                <a:cs typeface="Calibri"/>
                <a:sym typeface="Calibri"/>
              </a:rPr>
              <a:t>The line slants down to the right.</a:t>
            </a:r>
            <a:endParaRPr b="0" i="0" sz="1800" u="none" cap="none" strike="noStrike"/>
          </a:p>
          <a:p>
            <a:pPr indent="0" lvl="0" marL="0" marR="0" rtl="0" algn="l">
              <a:lnSpc>
                <a:spcPct val="100000"/>
              </a:lnSpc>
              <a:spcBef>
                <a:spcPts val="0"/>
              </a:spcBef>
              <a:spcAft>
                <a:spcPts val="0"/>
              </a:spcAft>
              <a:buClr>
                <a:srgbClr val="000000"/>
              </a:buClr>
              <a:buSzPts val="3200"/>
              <a:buFont typeface="Arial"/>
              <a:buChar char="•"/>
            </a:pPr>
            <a:r>
              <a:rPr b="0" i="0" lang="en-CA" sz="3200" u="none" cap="none" strike="noStrike">
                <a:solidFill>
                  <a:srgbClr val="000000"/>
                </a:solidFill>
                <a:latin typeface="Calibri"/>
                <a:ea typeface="Calibri"/>
                <a:cs typeface="Calibri"/>
                <a:sym typeface="Calibri"/>
              </a:rPr>
              <a:t>Picture a little stick man walking along the line – he’d be walking downhill (negative)</a:t>
            </a:r>
            <a:endParaRPr b="0" i="0" sz="1800" u="none" cap="none" strike="noStrike"/>
          </a:p>
          <a:p>
            <a:pPr indent="0" lvl="0" marL="0" marR="0" rtl="0" algn="l">
              <a:lnSpc>
                <a:spcPct val="100000"/>
              </a:lnSpc>
              <a:spcBef>
                <a:spcPts val="0"/>
              </a:spcBef>
              <a:spcAft>
                <a:spcPts val="0"/>
              </a:spcAft>
              <a:buClr>
                <a:srgbClr val="000000"/>
              </a:buClr>
              <a:buSzPts val="3200"/>
              <a:buFont typeface="Arial"/>
              <a:buChar char="•"/>
            </a:pPr>
            <a:r>
              <a:rPr b="0" i="0" lang="en-CA" sz="3200" u="none" cap="none" strike="noStrike">
                <a:solidFill>
                  <a:srgbClr val="000000"/>
                </a:solidFill>
                <a:latin typeface="Calibri"/>
                <a:ea typeface="Calibri"/>
                <a:cs typeface="Calibri"/>
                <a:sym typeface="Calibri"/>
              </a:rPr>
              <a:t>What does it mean?</a:t>
            </a:r>
            <a:endParaRPr b="0" i="0" sz="1800" u="none" cap="none" strike="noStrike"/>
          </a:p>
          <a:p>
            <a:pPr indent="0" lvl="0" marL="0" marR="0" rtl="0" algn="l">
              <a:lnSpc>
                <a:spcPct val="100000"/>
              </a:lnSpc>
              <a:spcBef>
                <a:spcPts val="0"/>
              </a:spcBef>
              <a:spcAft>
                <a:spcPts val="0"/>
              </a:spcAft>
              <a:buNone/>
            </a:pPr>
            <a:r>
              <a:t/>
            </a:r>
            <a:endParaRPr b="0" i="0" sz="1800" u="none" cap="none" strike="noStrike"/>
          </a:p>
        </p:txBody>
      </p:sp>
      <p:pic>
        <p:nvPicPr>
          <p:cNvPr id="109" name="Google Shape;109;p19"/>
          <p:cNvPicPr preferRelativeResize="0"/>
          <p:nvPr/>
        </p:nvPicPr>
        <p:blipFill rotWithShape="1">
          <a:blip r:embed="rId3">
            <a:alphaModFix/>
          </a:blip>
          <a:srcRect b="0" l="0" r="0" t="0"/>
          <a:stretch/>
        </p:blipFill>
        <p:spPr>
          <a:xfrm>
            <a:off x="3093120" y="914400"/>
            <a:ext cx="6050520" cy="5531760"/>
          </a:xfrm>
          <a:prstGeom prst="rect">
            <a:avLst/>
          </a:prstGeom>
          <a:noFill/>
          <a:ln>
            <a:noFill/>
          </a:ln>
        </p:spPr>
      </p:pic>
      <p:pic>
        <p:nvPicPr>
          <p:cNvPr id="110" name="Google Shape;110;p19"/>
          <p:cNvPicPr preferRelativeResize="0"/>
          <p:nvPr/>
        </p:nvPicPr>
        <p:blipFill rotWithShape="1">
          <a:blip r:embed="rId4">
            <a:alphaModFix/>
          </a:blip>
          <a:srcRect b="0" l="0" r="0" t="0"/>
          <a:stretch/>
        </p:blipFill>
        <p:spPr>
          <a:xfrm rot="2107200">
            <a:off x="5724000" y="2579400"/>
            <a:ext cx="1037160" cy="889560"/>
          </a:xfrm>
          <a:prstGeom prst="rect">
            <a:avLst/>
          </a:prstGeom>
          <a:noFill/>
          <a:ln>
            <a:noFill/>
          </a:ln>
        </p:spPr>
      </p:pic>
      <p:cxnSp>
        <p:nvCxnSpPr>
          <p:cNvPr id="111" name="Google Shape;111;p19"/>
          <p:cNvCxnSpPr/>
          <p:nvPr/>
        </p:nvCxnSpPr>
        <p:spPr>
          <a:xfrm rot="-538800">
            <a:off x="5138280" y="2394360"/>
            <a:ext cx="456840" cy="457560"/>
          </a:xfrm>
          <a:prstGeom prst="straightConnector1">
            <a:avLst/>
          </a:prstGeom>
          <a:noFill/>
          <a:ln cap="flat" cmpd="sng" w="50750">
            <a:solidFill>
              <a:srgbClr val="4A7EBB"/>
            </a:solidFill>
            <a:prstDash val="solid"/>
            <a:round/>
            <a:headEnd len="sm" w="sm" type="none"/>
            <a:tailEnd len="med" w="med" type="stealth"/>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nvSpPr>
        <p:spPr>
          <a:xfrm>
            <a:off x="457200" y="274680"/>
            <a:ext cx="8229240" cy="114264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CA" sz="4400" u="none" cap="none" strike="noStrike">
                <a:solidFill>
                  <a:srgbClr val="000000"/>
                </a:solidFill>
                <a:latin typeface="Erica One"/>
                <a:ea typeface="Erica One"/>
                <a:cs typeface="Erica One"/>
                <a:sym typeface="Erica One"/>
              </a:rPr>
              <a:t>Zero Slope</a:t>
            </a:r>
            <a:endParaRPr b="0" i="0" sz="1800" u="none" cap="none" strike="noStrike"/>
          </a:p>
        </p:txBody>
      </p:sp>
      <p:sp>
        <p:nvSpPr>
          <p:cNvPr id="117" name="Google Shape;117;p20"/>
          <p:cNvSpPr txBox="1"/>
          <p:nvPr/>
        </p:nvSpPr>
        <p:spPr>
          <a:xfrm>
            <a:off x="457200" y="1600200"/>
            <a:ext cx="2819160" cy="45255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Char char="•"/>
            </a:pPr>
            <a:r>
              <a:rPr b="0" i="0" lang="en-CA" sz="3200" u="none" cap="none" strike="noStrike">
                <a:solidFill>
                  <a:srgbClr val="000000"/>
                </a:solidFill>
                <a:latin typeface="Calibri"/>
                <a:ea typeface="Calibri"/>
                <a:cs typeface="Calibri"/>
                <a:sym typeface="Calibri"/>
              </a:rPr>
              <a:t>The line is horizontal.</a:t>
            </a:r>
            <a:endParaRPr b="0" i="0" sz="1800" u="none" cap="none" strike="noStrike"/>
          </a:p>
          <a:p>
            <a:pPr indent="0" lvl="0" marL="0" marR="0" rtl="0" algn="l">
              <a:lnSpc>
                <a:spcPct val="100000"/>
              </a:lnSpc>
              <a:spcBef>
                <a:spcPts val="0"/>
              </a:spcBef>
              <a:spcAft>
                <a:spcPts val="0"/>
              </a:spcAft>
              <a:buClr>
                <a:srgbClr val="000000"/>
              </a:buClr>
              <a:buSzPts val="3200"/>
              <a:buFont typeface="Arial"/>
              <a:buChar char="•"/>
            </a:pPr>
            <a:r>
              <a:rPr b="0" i="0" lang="en-CA" sz="3200" u="none" cap="none" strike="noStrike">
                <a:solidFill>
                  <a:srgbClr val="000000"/>
                </a:solidFill>
                <a:latin typeface="Calibri"/>
                <a:ea typeface="Calibri"/>
                <a:cs typeface="Calibri"/>
                <a:sym typeface="Calibri"/>
              </a:rPr>
              <a:t>There is no steepness to the line –so it’s a slope of nothing –zero!</a:t>
            </a:r>
            <a:endParaRPr b="0" i="0" sz="1800" u="none" cap="none" strike="noStrike"/>
          </a:p>
          <a:p>
            <a:pPr indent="0" lvl="0" marL="0" marR="0" rtl="0" algn="l">
              <a:lnSpc>
                <a:spcPct val="100000"/>
              </a:lnSpc>
              <a:spcBef>
                <a:spcPts val="0"/>
              </a:spcBef>
              <a:spcAft>
                <a:spcPts val="0"/>
              </a:spcAft>
              <a:buClr>
                <a:srgbClr val="000000"/>
              </a:buClr>
              <a:buSzPts val="3200"/>
              <a:buFont typeface="Arial"/>
              <a:buChar char="•"/>
            </a:pPr>
            <a:r>
              <a:rPr b="0" i="0" lang="en-CA" sz="3200" u="none" cap="none" strike="noStrike">
                <a:solidFill>
                  <a:srgbClr val="000000"/>
                </a:solidFill>
                <a:latin typeface="Calibri"/>
                <a:ea typeface="Calibri"/>
                <a:cs typeface="Calibri"/>
                <a:sym typeface="Calibri"/>
              </a:rPr>
              <a:t>What does it mean?</a:t>
            </a:r>
            <a:endParaRPr b="0" i="0" sz="1800" u="none" cap="none" strike="noStrike"/>
          </a:p>
          <a:p>
            <a:pPr indent="0" lvl="0" marL="0" marR="0" rtl="0" algn="l">
              <a:lnSpc>
                <a:spcPct val="100000"/>
              </a:lnSpc>
              <a:spcBef>
                <a:spcPts val="0"/>
              </a:spcBef>
              <a:spcAft>
                <a:spcPts val="0"/>
              </a:spcAft>
              <a:buNone/>
            </a:pPr>
            <a:r>
              <a:t/>
            </a:r>
            <a:endParaRPr b="0" i="0" sz="1800" u="none" cap="none" strike="noStrike"/>
          </a:p>
        </p:txBody>
      </p:sp>
      <p:pic>
        <p:nvPicPr>
          <p:cNvPr id="118" name="Google Shape;118;p20"/>
          <p:cNvPicPr preferRelativeResize="0"/>
          <p:nvPr/>
        </p:nvPicPr>
        <p:blipFill rotWithShape="1">
          <a:blip r:embed="rId3">
            <a:alphaModFix/>
          </a:blip>
          <a:srcRect b="0" l="0" r="0" t="0"/>
          <a:stretch/>
        </p:blipFill>
        <p:spPr>
          <a:xfrm>
            <a:off x="3352680" y="1143000"/>
            <a:ext cx="5466960" cy="52873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