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6858000" cx="9144000"/>
  <p:notesSz cx="6858000" cy="9144000"/>
  <p:embeddedFontLst>
    <p:embeddedFont>
      <p:font typeface="Questrial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7B2C679-72A8-4F1E-AC3F-0416FB85252F}">
  <a:tblStyle styleId="{47B2C679-72A8-4F1E-AC3F-0416FB85252F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EF2F7"/>
          </a:solidFill>
        </a:fill>
      </a:tcStyle>
    </a:wholeTbl>
    <a:band1H>
      <a:tcTxStyle/>
      <a:tcStyle>
        <a:fill>
          <a:solidFill>
            <a:srgbClr val="DCE5EE"/>
          </a:solidFill>
        </a:fill>
      </a:tcStyle>
    </a:band1H>
    <a:band2H>
      <a:tcTxStyle/>
    </a:band2H>
    <a:band1V>
      <a:tcTxStyle/>
      <a:tcStyle>
        <a:fill>
          <a:solidFill>
            <a:srgbClr val="DCE5EE"/>
          </a:solidFill>
        </a:fill>
      </a:tcStyle>
    </a:band1V>
    <a:band2V>
      <a:tcTxStyle/>
    </a:band2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7" Type="http://schemas.openxmlformats.org/officeDocument/2006/relationships/font" Target="fonts/Questrial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chemeClr val="dk2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" name="Google Shape;22;p2"/>
          <p:cNvSpPr txBox="1"/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b="0" i="0" sz="4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2"/>
          <p:cNvSpPr txBox="1"/>
          <p:nvPr>
            <p:ph idx="1" type="subTitle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b="0" i="0" sz="26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ctr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b="0" i="0" sz="2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ctr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b="0" i="0" sz="23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ctr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ctr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ctr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4" name="Google Shape;24;p2"/>
          <p:cNvSpPr txBox="1"/>
          <p:nvPr>
            <p:ph idx="10" type="dt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5" name="Google Shape;25;p2"/>
          <p:cNvSpPr txBox="1"/>
          <p:nvPr>
            <p:ph idx="11" type="ftr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6" name="Google Shape;26;p2"/>
          <p:cNvSpPr txBox="1"/>
          <p:nvPr>
            <p:ph idx="12" type="sldNum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/>
          <p:nvPr>
            <p:ph idx="1" type="body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b="0" i="0" sz="17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4" name="Google Shape;94;p12"/>
          <p:cNvSpPr/>
          <p:nvPr/>
        </p:nvSpPr>
        <p:spPr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5" name="Google Shape;95;p12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7" name="Google Shape;97;p12"/>
          <p:cNvSpPr txBox="1"/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b="0" i="0" sz="28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8" name="Google Shape;98;p12"/>
          <p:cNvSpPr/>
          <p:nvPr/>
        </p:nvSpPr>
        <p:spPr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9" name="Google Shape;99;p12"/>
          <p:cNvSpPr txBox="1"/>
          <p:nvPr>
            <p:ph idx="10" type="dt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0" name="Google Shape;100;p12"/>
          <p:cNvSpPr txBox="1"/>
          <p:nvPr>
            <p:ph idx="12" type="sldNum"/>
          </p:nvPr>
        </p:nvSpPr>
        <p:spPr>
          <a:xfrm>
            <a:off x="0" y="4667249"/>
            <a:ext cx="1447800" cy="6635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sz="28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ctr">
              <a:spcBef>
                <a:spcPts val="0"/>
              </a:spcBef>
              <a:buNone/>
              <a:defRPr b="1" sz="28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ctr">
              <a:spcBef>
                <a:spcPts val="0"/>
              </a:spcBef>
              <a:buNone/>
              <a:defRPr b="1" sz="28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ctr">
              <a:spcBef>
                <a:spcPts val="0"/>
              </a:spcBef>
              <a:buNone/>
              <a:defRPr b="1" sz="28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ctr">
              <a:spcBef>
                <a:spcPts val="0"/>
              </a:spcBef>
              <a:buNone/>
              <a:defRPr b="1" sz="28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ctr">
              <a:spcBef>
                <a:spcPts val="0"/>
              </a:spcBef>
              <a:buNone/>
              <a:defRPr b="1" sz="28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ctr">
              <a:spcBef>
                <a:spcPts val="0"/>
              </a:spcBef>
              <a:buNone/>
              <a:defRPr b="1" sz="28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ctr">
              <a:spcBef>
                <a:spcPts val="0"/>
              </a:spcBef>
              <a:buNone/>
              <a:defRPr b="1" sz="28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ctr">
              <a:spcBef>
                <a:spcPts val="0"/>
              </a:spcBef>
              <a:buNone/>
              <a:defRPr b="1" sz="28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01" name="Google Shape;101;p12"/>
          <p:cNvSpPr txBox="1"/>
          <p:nvPr>
            <p:ph idx="11" type="ftr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2" name="Google Shape;102;p12"/>
          <p:cNvSpPr/>
          <p:nvPr>
            <p:ph idx="2" type="pic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rgbClr val="DCE5EE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84480" lvl="1" marL="64008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36220" lvl="5" marL="210312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31139" lvl="6" marL="237744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38760" lvl="7" marL="265176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33679" lvl="8" marL="292608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5" name="Google Shape;105;p13"/>
          <p:cNvSpPr txBox="1"/>
          <p:nvPr>
            <p:ph idx="1" type="body"/>
          </p:nvPr>
        </p:nvSpPr>
        <p:spPr>
          <a:xfrm rot="5400000">
            <a:off x="2426208" y="-213360"/>
            <a:ext cx="4526280" cy="81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6" name="Google Shape;106;p13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7" name="Google Shape;107;p13"/>
          <p:cNvSpPr txBox="1"/>
          <p:nvPr>
            <p:ph idx="11" type="ftr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8" name="Google Shape;108;p13"/>
          <p:cNvSpPr txBox="1"/>
          <p:nvPr>
            <p:ph idx="12" type="sldNum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/>
          <p:nvPr>
            <p:ph type="title"/>
          </p:nvPr>
        </p:nvSpPr>
        <p:spPr>
          <a:xfrm rot="5400000">
            <a:off x="4823619" y="2339181"/>
            <a:ext cx="55165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1" name="Google Shape;111;p14"/>
          <p:cNvSpPr txBox="1"/>
          <p:nvPr>
            <p:ph idx="1" type="body"/>
          </p:nvPr>
        </p:nvSpPr>
        <p:spPr>
          <a:xfrm rot="5400000">
            <a:off x="480218" y="586582"/>
            <a:ext cx="5516564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2" name="Google Shape;112;p14"/>
          <p:cNvSpPr txBox="1"/>
          <p:nvPr>
            <p:ph idx="10" type="dt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3" name="Google Shape;113;p14"/>
          <p:cNvSpPr txBox="1"/>
          <p:nvPr>
            <p:ph idx="11" type="ftr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4" name="Google Shape;114;p14"/>
          <p:cNvSpPr/>
          <p:nvPr/>
        </p:nvSpPr>
        <p:spPr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6" name="Google Shape;116;p14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7" name="Google Shape;117;p14"/>
          <p:cNvSpPr txBox="1"/>
          <p:nvPr>
            <p:ph idx="12" type="sldNum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/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4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idx="11" type="ftr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0" name="Google Shape;40;p4"/>
          <p:cNvSpPr txBox="1"/>
          <p:nvPr>
            <p:ph idx="12" type="sldNum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41" name="Google Shape;41;p4"/>
          <p:cNvSpPr txBox="1"/>
          <p:nvPr>
            <p:ph idx="1" type="body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chemeClr val="dk2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6" name="Google Shape;46;p5"/>
          <p:cNvSpPr txBox="1"/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b="0" i="0" sz="4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5"/>
          <p:cNvSpPr txBox="1"/>
          <p:nvPr>
            <p:ph idx="1" type="subTitle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b="0" i="0" sz="26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ctr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b="0" i="0" sz="2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ctr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b="0" i="0" sz="23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ctr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ctr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ctr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8" name="Google Shape;48;p5"/>
          <p:cNvSpPr txBox="1"/>
          <p:nvPr>
            <p:ph idx="10" type="dt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9" name="Google Shape;49;p5"/>
          <p:cNvSpPr txBox="1"/>
          <p:nvPr>
            <p:ph idx="11" type="ftr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0" name="Google Shape;50;p5"/>
          <p:cNvSpPr txBox="1"/>
          <p:nvPr>
            <p:ph idx="12" type="sldNum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sz="140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ctr">
              <a:spcBef>
                <a:spcPts val="0"/>
              </a:spcBef>
              <a:buNone/>
              <a:defRPr b="1" sz="140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ctr">
              <a:spcBef>
                <a:spcPts val="0"/>
              </a:spcBef>
              <a:buNone/>
              <a:defRPr b="1" sz="140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ctr">
              <a:spcBef>
                <a:spcPts val="0"/>
              </a:spcBef>
              <a:buNone/>
              <a:defRPr b="1" sz="140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ctr">
              <a:spcBef>
                <a:spcPts val="0"/>
              </a:spcBef>
              <a:buNone/>
              <a:defRPr b="1" sz="140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ctr">
              <a:spcBef>
                <a:spcPts val="0"/>
              </a:spcBef>
              <a:buNone/>
              <a:defRPr b="1" sz="140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ctr">
              <a:spcBef>
                <a:spcPts val="0"/>
              </a:spcBef>
              <a:buNone/>
              <a:defRPr b="1" sz="140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ctr">
              <a:spcBef>
                <a:spcPts val="0"/>
              </a:spcBef>
              <a:buNone/>
              <a:defRPr b="1" sz="140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ctr">
              <a:spcBef>
                <a:spcPts val="0"/>
              </a:spcBef>
              <a:buNone/>
              <a:defRPr b="1" sz="140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/>
          <p:nvPr>
            <p:ph idx="1" type="body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3" name="Google Shape;53;p6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4" name="Google Shape;54;p6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5" name="Google Shape;55;p6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6" name="Google Shape;56;p6"/>
          <p:cNvSpPr txBox="1"/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b="0" i="0" sz="4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7" name="Google Shape;57;p6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12" type="sldNum"/>
          </p:nvPr>
        </p:nvSpPr>
        <p:spPr>
          <a:xfrm>
            <a:off x="0" y="1752600"/>
            <a:ext cx="1295400" cy="7016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sz="2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ctr">
              <a:spcBef>
                <a:spcPts val="0"/>
              </a:spcBef>
              <a:buNone/>
              <a:defRPr b="1" sz="2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ctr">
              <a:spcBef>
                <a:spcPts val="0"/>
              </a:spcBef>
              <a:buNone/>
              <a:defRPr b="1" sz="2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ctr">
              <a:spcBef>
                <a:spcPts val="0"/>
              </a:spcBef>
              <a:buNone/>
              <a:defRPr b="1" sz="2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ctr">
              <a:spcBef>
                <a:spcPts val="0"/>
              </a:spcBef>
              <a:buNone/>
              <a:defRPr b="1" sz="2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ctr">
              <a:spcBef>
                <a:spcPts val="0"/>
              </a:spcBef>
              <a:buNone/>
              <a:defRPr b="1" sz="2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ctr">
              <a:spcBef>
                <a:spcPts val="0"/>
              </a:spcBef>
              <a:buNone/>
              <a:defRPr b="1" sz="2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ctr">
              <a:spcBef>
                <a:spcPts val="0"/>
              </a:spcBef>
              <a:buNone/>
              <a:defRPr b="1" sz="2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ctr">
              <a:spcBef>
                <a:spcPts val="0"/>
              </a:spcBef>
              <a:buNone/>
              <a:defRPr b="1" sz="2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59" name="Google Shape;59;p6"/>
          <p:cNvSpPr txBox="1"/>
          <p:nvPr>
            <p:ph idx="11" type="ftr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7"/>
          <p:cNvSpPr txBox="1"/>
          <p:nvPr>
            <p:ph idx="1" type="body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3" name="Google Shape;63;p7"/>
          <p:cNvSpPr txBox="1"/>
          <p:nvPr>
            <p:ph idx="2" type="body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4" name="Google Shape;64;p7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5" name="Google Shape;65;p7"/>
          <p:cNvSpPr txBox="1"/>
          <p:nvPr>
            <p:ph idx="12" type="sldNum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66" name="Google Shape;66;p7"/>
          <p:cNvSpPr txBox="1"/>
          <p:nvPr>
            <p:ph idx="11" type="ftr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/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9" name="Google Shape;69;p8"/>
          <p:cNvSpPr txBox="1"/>
          <p:nvPr>
            <p:ph idx="1" type="body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0" name="Google Shape;70;p8"/>
          <p:cNvSpPr txBox="1"/>
          <p:nvPr>
            <p:ph idx="2" type="body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1" name="Google Shape;71;p8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2" name="Google Shape;72;p8"/>
          <p:cNvSpPr txBox="1"/>
          <p:nvPr>
            <p:ph idx="12" type="sldNum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73" name="Google Shape;73;p8"/>
          <p:cNvSpPr txBox="1"/>
          <p:nvPr>
            <p:ph idx="11" type="ftr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4" name="Google Shape;74;p8"/>
          <p:cNvSpPr txBox="1"/>
          <p:nvPr>
            <p:ph idx="3" type="body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b="1" i="0" sz="20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5" name="Google Shape;75;p8"/>
          <p:cNvSpPr txBox="1"/>
          <p:nvPr>
            <p:ph idx="4" type="body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b="1" i="0" sz="20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8" name="Google Shape;78;p9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9" name="Google Shape;79;p9"/>
          <p:cNvSpPr txBox="1"/>
          <p:nvPr>
            <p:ph idx="11" type="ftr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0" name="Google Shape;80;p9"/>
          <p:cNvSpPr txBox="1"/>
          <p:nvPr>
            <p:ph idx="12" type="sldNum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3" name="Google Shape;83;p10"/>
          <p:cNvSpPr txBox="1"/>
          <p:nvPr>
            <p:ph idx="11" type="ftr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4" name="Google Shape;84;p10"/>
          <p:cNvSpPr txBox="1"/>
          <p:nvPr>
            <p:ph idx="12" type="sldNum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ctr">
              <a:spcBef>
                <a:spcPts val="0"/>
              </a:spcBef>
              <a:buNone/>
              <a:defRPr b="1"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ctr">
              <a:spcBef>
                <a:spcPts val="0"/>
              </a:spcBef>
              <a:buNone/>
              <a:defRPr b="1"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ctr">
              <a:spcBef>
                <a:spcPts val="0"/>
              </a:spcBef>
              <a:buNone/>
              <a:defRPr b="1"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ctr">
              <a:spcBef>
                <a:spcPts val="0"/>
              </a:spcBef>
              <a:buNone/>
              <a:defRPr b="1"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ctr">
              <a:spcBef>
                <a:spcPts val="0"/>
              </a:spcBef>
              <a:buNone/>
              <a:defRPr b="1"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ctr">
              <a:spcBef>
                <a:spcPts val="0"/>
              </a:spcBef>
              <a:buNone/>
              <a:defRPr b="1"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ctr">
              <a:spcBef>
                <a:spcPts val="0"/>
              </a:spcBef>
              <a:buNone/>
              <a:defRPr b="1"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ctr">
              <a:spcBef>
                <a:spcPts val="0"/>
              </a:spcBef>
              <a:buNone/>
              <a:defRPr b="1"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/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Google Shape;87;p11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8" name="Google Shape;88;p11"/>
          <p:cNvSpPr txBox="1"/>
          <p:nvPr>
            <p:ph idx="11" type="ftr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9" name="Google Shape;89;p11"/>
          <p:cNvSpPr txBox="1"/>
          <p:nvPr>
            <p:ph idx="12" type="sldNum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90" name="Google Shape;90;p11"/>
          <p:cNvSpPr txBox="1"/>
          <p:nvPr>
            <p:ph idx="1" type="body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chemeClr val="accent2"/>
          </a:solidFill>
          <a:ln cap="sq" cmpd="dbl" w="50800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1" name="Google Shape;91;p11"/>
          <p:cNvSpPr txBox="1"/>
          <p:nvPr>
            <p:ph idx="2" type="body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b="0" i="0" sz="4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b="0" i="0" sz="2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" name="Google Shape;14;p1"/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" name="Google Shape;17;p1"/>
          <p:cNvSpPr txBox="1"/>
          <p:nvPr>
            <p:ph idx="12" type="sldNum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1" name="Google Shape;31;p3"/>
          <p:cNvSpPr txBox="1"/>
          <p:nvPr>
            <p:ph idx="11" type="ftr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2" name="Google Shape;32;p3"/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5" name="Google Shape;35;p3"/>
          <p:cNvSpPr txBox="1"/>
          <p:nvPr>
            <p:ph idx="12" type="sldNum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gif"/><Relationship Id="rId4" Type="http://schemas.openxmlformats.org/officeDocument/2006/relationships/image" Target="../media/image13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Relationship Id="rId4" Type="http://schemas.openxmlformats.org/officeDocument/2006/relationships/image" Target="../media/image26.png"/><Relationship Id="rId5" Type="http://schemas.openxmlformats.org/officeDocument/2006/relationships/image" Target="../media/image24.png"/><Relationship Id="rId6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Relationship Id="rId4" Type="http://schemas.openxmlformats.org/officeDocument/2006/relationships/image" Target="../media/image27.png"/><Relationship Id="rId5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Relationship Id="rId4" Type="http://schemas.openxmlformats.org/officeDocument/2006/relationships/image" Target="../media/image20.jpg"/><Relationship Id="rId5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"/>
          <p:cNvSpPr txBox="1"/>
          <p:nvPr>
            <p:ph type="ctrTitle"/>
          </p:nvPr>
        </p:nvSpPr>
        <p:spPr>
          <a:xfrm>
            <a:off x="0" y="304800"/>
            <a:ext cx="91440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</a:pPr>
            <a:r>
              <a:rPr b="1" i="0" lang="en-CA" sz="48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ACCELERATION</a:t>
            </a:r>
            <a:endParaRPr b="1" i="0" sz="4800" u="none" cap="none" strike="noStrik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4" name="Google Shape;124;p15"/>
          <p:cNvSpPr txBox="1"/>
          <p:nvPr>
            <p:ph idx="1" type="subTitle"/>
          </p:nvPr>
        </p:nvSpPr>
        <p:spPr>
          <a:xfrm>
            <a:off x="152400" y="1219200"/>
            <a:ext cx="58782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rPr b="1" i="0" lang="en-CA" sz="26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Think of playing tennis with Venus Williams – If she were to hit you a serve – it might travel to you at over 200km/h.  When the ball hits your tennis racket it will slow to 0 for a fraction of a second and then travel backwards from the direction it came at a different velocity.  That situation deals with acceleration!</a:t>
            </a:r>
            <a:endParaRPr b="1" i="0" sz="2600" u="none" cap="none" strike="noStrik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5" name="Google Shape;125;p15"/>
          <p:cNvSpPr txBox="1"/>
          <p:nvPr/>
        </p:nvSpPr>
        <p:spPr>
          <a:xfrm>
            <a:off x="2438400" y="601980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rPr b="1" i="0" lang="en-CA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Acceleration is the rate of change in Velocity!</a:t>
            </a:r>
            <a:endParaRPr b="1" i="0" sz="24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descr="d:\Documents and Settings\ilearn\Local Settings\Temporary Internet Files\Content.IE5\XBND3YEU\MCj04370420000[1].png" id="126" name="Google Shape;12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5486400"/>
            <a:ext cx="1562100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hiviz.com/GALLERY/eckerson/impacts/AE-2-12R.JPG" id="127" name="Google Shape;12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2200" y="1828800"/>
            <a:ext cx="2778206" cy="34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 txBox="1"/>
          <p:nvPr>
            <p:ph idx="1" type="body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9550" lvl="0" marL="32004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98" name="Google Shape;19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19200"/>
            <a:ext cx="91440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4"/>
          <p:cNvSpPr txBox="1"/>
          <p:nvPr>
            <p:ph type="title"/>
          </p:nvPr>
        </p:nvSpPr>
        <p:spPr>
          <a:xfrm>
            <a:off x="152400" y="228600"/>
            <a:ext cx="8991600" cy="161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b="1" i="0" lang="en-CA" sz="3959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What can you figure out from this graph of the motion of a school-bus?</a:t>
            </a:r>
            <a:endParaRPr b="1" i="0" sz="3959" u="none" cap="none" strike="noStrik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"/>
          <p:cNvSpPr txBox="1"/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aphicFrame>
        <p:nvGraphicFramePr>
          <p:cNvPr id="205" name="Google Shape;205;p25"/>
          <p:cNvGraphicFramePr/>
          <p:nvPr/>
        </p:nvGraphicFramePr>
        <p:xfrm>
          <a:off x="533400" y="33528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{47B2C679-72A8-4F1E-AC3F-0416FB85252F}</a:tableStyleId>
              </a:tblPr>
              <a:tblGrid>
                <a:gridCol w="2531625"/>
                <a:gridCol w="1545075"/>
                <a:gridCol w="2038350"/>
                <a:gridCol w="2038350"/>
              </a:tblGrid>
              <a:tr h="660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800" u="none" cap="none" strike="noStrike">
                          <a:solidFill>
                            <a:schemeClr val="dk1"/>
                          </a:solidFill>
                        </a:rPr>
                        <a:t>Time Interval</a:t>
                      </a:r>
                      <a:endParaRPr sz="2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3200"/>
                        <a:t>0 – t</a:t>
                      </a:r>
                      <a:r>
                        <a:rPr baseline="-25000" lang="en-CA" sz="3200"/>
                        <a:t>1</a:t>
                      </a:r>
                      <a:endParaRPr baseline="-25000" sz="3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Questrial"/>
                        <a:buNone/>
                      </a:pPr>
                      <a:r>
                        <a:rPr lang="en-CA" sz="3200"/>
                        <a:t>t</a:t>
                      </a:r>
                      <a:r>
                        <a:rPr baseline="-25000" lang="en-CA" sz="3200"/>
                        <a:t>1</a:t>
                      </a:r>
                      <a:r>
                        <a:rPr lang="en-CA" sz="3200"/>
                        <a:t> – t</a:t>
                      </a:r>
                      <a:r>
                        <a:rPr baseline="-25000" lang="en-CA" sz="3200"/>
                        <a:t>2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Questrial"/>
                        <a:buNone/>
                      </a:pPr>
                      <a:r>
                        <a:rPr lang="en-CA" sz="3200"/>
                        <a:t>t</a:t>
                      </a:r>
                      <a:r>
                        <a:rPr baseline="-25000" lang="en-CA" sz="3200"/>
                        <a:t>2</a:t>
                      </a:r>
                      <a:r>
                        <a:rPr lang="en-CA" sz="3200"/>
                        <a:t> – t</a:t>
                      </a:r>
                      <a:r>
                        <a:rPr baseline="-25000" lang="en-CA" sz="3200"/>
                        <a:t>3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/>
                    </a:p>
                  </a:txBody>
                  <a:tcPr marT="45725" marB="45725" marR="91450" marL="91450"/>
                </a:tc>
              </a:tr>
              <a:tr h="660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2800">
                          <a:solidFill>
                            <a:schemeClr val="dk1"/>
                          </a:solidFill>
                        </a:rPr>
                        <a:t>Acceleration</a:t>
                      </a:r>
                      <a:endParaRPr b="1" sz="2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3200"/>
                        <a:t>+ </a:t>
                      </a:r>
                      <a:endParaRPr sz="3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3200"/>
                        <a:t>0</a:t>
                      </a:r>
                      <a:endParaRPr sz="3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3200"/>
                        <a:t>-</a:t>
                      </a:r>
                      <a:endParaRPr sz="3200"/>
                    </a:p>
                  </a:txBody>
                  <a:tcPr marT="45725" marB="45725" marR="91450" marL="91450"/>
                </a:tc>
              </a:tr>
              <a:tr h="660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2800">
                          <a:solidFill>
                            <a:schemeClr val="dk1"/>
                          </a:solidFill>
                        </a:rPr>
                        <a:t>Velocity</a:t>
                      </a:r>
                      <a:endParaRPr b="1" sz="2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1800"/>
                        <a:t>Starts from rest and increases it’s speed at a constant rate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1800"/>
                        <a:t>Travels N at a constant</a:t>
                      </a:r>
                      <a:r>
                        <a:rPr b="1" lang="en-CA" sz="1800"/>
                        <a:t> speed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1800"/>
                        <a:t>Slows down at</a:t>
                      </a:r>
                      <a:r>
                        <a:rPr b="1" lang="en-CA" sz="1800"/>
                        <a:t> a constant rate </a:t>
                      </a:r>
                      <a:r>
                        <a:rPr b="1" lang="en-CA" sz="1800"/>
                        <a:t>to a stop (still going North</a:t>
                      </a:r>
                      <a:endParaRPr b="1"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206" name="Google Shape;20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00" y="0"/>
            <a:ext cx="815340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/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b="0" i="0" lang="en-CA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Check if we get it… Answer these!</a:t>
            </a:r>
            <a:endParaRPr b="0" i="0" sz="4400" u="none" cap="none" strike="noStrik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12" name="Google Shape;212;p26"/>
          <p:cNvSpPr txBox="1"/>
          <p:nvPr>
            <p:ph idx="1" type="body"/>
          </p:nvPr>
        </p:nvSpPr>
        <p:spPr>
          <a:xfrm>
            <a:off x="609600" y="1447800"/>
            <a:ext cx="81534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2155" lvl="0" marL="32004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◻"/>
            </a:pPr>
            <a:r>
              <a:rPr b="0" i="0" lang="en-CA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1) </a:t>
            </a:r>
            <a:r>
              <a:rPr b="0" i="0" lang="en-CA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What does the slope of a velocity time graph represent?</a:t>
            </a:r>
            <a:endParaRPr sz="2400"/>
          </a:p>
          <a:p>
            <a:pPr indent="-332155" lvl="0" marL="32004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◻"/>
            </a:pPr>
            <a:r>
              <a:rPr b="1" i="0" lang="en-CA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Answer</a:t>
            </a:r>
            <a:r>
              <a:rPr b="0" i="0" lang="en-CA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 Acceleration</a:t>
            </a:r>
            <a:endParaRPr sz="1800"/>
          </a:p>
          <a:p>
            <a:pPr indent="-332155" lvl="0" marL="32004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◻"/>
            </a:pPr>
            <a:r>
              <a:rPr b="0" i="0" lang="en-CA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2) </a:t>
            </a:r>
            <a:r>
              <a:rPr b="0" i="0" lang="en-CA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What does a straight line on a Velocity-Time graph tell you about:</a:t>
            </a:r>
            <a:endParaRPr sz="2400"/>
          </a:p>
          <a:p>
            <a:pPr indent="-332155" lvl="0" marL="32004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◻"/>
            </a:pPr>
            <a:r>
              <a:rPr b="0" i="0" lang="en-CA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A) </a:t>
            </a:r>
            <a:r>
              <a:rPr b="0" i="0" lang="en-CA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object’s change in velocity?</a:t>
            </a:r>
            <a:endParaRPr sz="2400"/>
          </a:p>
          <a:p>
            <a:pPr indent="-332155" lvl="0" marL="32004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◻"/>
            </a:pPr>
            <a:r>
              <a:rPr b="0" i="0" lang="en-CA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B) </a:t>
            </a:r>
            <a:r>
              <a:rPr b="0" i="0" lang="en-CA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</a:t>
            </a:r>
            <a:r>
              <a:rPr lang="en-CA" sz="2400"/>
              <a:t>object's</a:t>
            </a:r>
            <a:r>
              <a:rPr b="0" i="0" lang="en-CA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acceleration?</a:t>
            </a:r>
            <a:endParaRPr sz="2400"/>
          </a:p>
          <a:p>
            <a:pPr indent="-332155" lvl="0" marL="32004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◻"/>
            </a:pPr>
            <a:r>
              <a:rPr b="1" i="0" lang="en-CA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Answer to A): </a:t>
            </a:r>
            <a:r>
              <a:rPr b="0" i="0" lang="en-CA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If line has + slope – the velocity is increasing, if 0 slope – the velocity is constant, if – slope, the speed is decreasing</a:t>
            </a:r>
            <a:endParaRPr sz="1800"/>
          </a:p>
          <a:p>
            <a:pPr indent="-332155" lvl="0" marL="32004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◻"/>
            </a:pPr>
            <a:r>
              <a:rPr b="1" i="0" lang="en-CA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Answer to B): </a:t>
            </a:r>
            <a:r>
              <a:rPr b="0" i="0" lang="en-CA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If line has + slope – the acceleration is constant and in a forward direction, if 0 slope – there is no acceleration, if – slope, the acceleration is decreasing (slowing down)</a:t>
            </a:r>
            <a:endParaRPr b="0" i="0" sz="18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"/>
          <p:cNvSpPr txBox="1"/>
          <p:nvPr>
            <p:ph type="title"/>
          </p:nvPr>
        </p:nvSpPr>
        <p:spPr>
          <a:xfrm>
            <a:off x="637801" y="160299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b="1" i="0" lang="en-CA" sz="3959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Here are the equations you need to know!!!</a:t>
            </a:r>
            <a:endParaRPr b="1" i="0" sz="3959" u="none" cap="none" strike="noStrik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18" name="Google Shape;218;p27" title="d equals right harpoon with barb up  over v  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2375" y="1780657"/>
            <a:ext cx="3262312" cy="86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7" title="right harpoon with barb up  over v  equals right harpoon with barb up  over A  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2225" y="3630350"/>
            <a:ext cx="387975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/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b="0" i="0" lang="en-CA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Acceleration Triangle</a:t>
            </a:r>
            <a:endParaRPr b="0" i="0" sz="4400" u="none" cap="none" strike="noStrik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25" name="Google Shape;225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6362" y="1924050"/>
            <a:ext cx="4086225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9"/>
          <p:cNvSpPr txBox="1"/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b="1" i="0" lang="en-CA" sz="3959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How to find Acceleration without a Graph…</a:t>
            </a:r>
            <a:endParaRPr b="1" i="0" sz="3959" u="none" cap="none" strike="noStrik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1" name="Google Shape;231;p29"/>
          <p:cNvSpPr txBox="1"/>
          <p:nvPr>
            <p:ph idx="1" type="body"/>
          </p:nvPr>
        </p:nvSpPr>
        <p:spPr>
          <a:xfrm>
            <a:off x="612648" y="1447800"/>
            <a:ext cx="5330952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0040" lvl="0" marL="32004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0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Remember: </a:t>
            </a:r>
            <a:r>
              <a:rPr b="0" i="0" lang="en-CA" sz="2900" u="none" cap="none" strike="noStrike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Acceleration</a:t>
            </a:r>
            <a:r>
              <a:rPr b="0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is </a:t>
            </a:r>
            <a:endParaRPr/>
          </a:p>
          <a:p>
            <a:pPr indent="-320040" lvl="0" marL="32004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0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Q: Suppose you shoot a pool ball at 2.5m/s and bounce it off the side of the pool table and it travels at 1.5m/s to the far corner pocket.  Assuming it was in contact with the side of the table for 0.20s, </a:t>
            </a:r>
            <a:r>
              <a:rPr b="1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What is the acceleration of the pool ball as it travels to the corner pocket after hitting the side?</a:t>
            </a:r>
            <a:endParaRPr b="1" i="0" sz="29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32" name="Google Shape;23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2518" y="2895600"/>
            <a:ext cx="3141482" cy="3276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3" name="Google Shape;233;p29"/>
          <p:cNvCxnSpPr/>
          <p:nvPr/>
        </p:nvCxnSpPr>
        <p:spPr>
          <a:xfrm>
            <a:off x="5088125" y="1866900"/>
            <a:ext cx="914400" cy="381000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id="234" name="Google Shape;23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0400" y="1685925"/>
            <a:ext cx="1694447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0"/>
          <p:cNvSpPr txBox="1"/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b="1" i="0" lang="en-CA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How to start:</a:t>
            </a:r>
            <a:endParaRPr b="1" i="0" sz="4400" u="none" cap="none" strike="noStrik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0" name="Google Shape;240;p30"/>
          <p:cNvSpPr txBox="1"/>
          <p:nvPr>
            <p:ph idx="1" type="body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0040" lvl="0" marL="32004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</a:pPr>
            <a:r>
              <a:rPr b="0" i="0" lang="en-CA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1: Make assumptions about + and – first.  If the ball is moving right to the side of the pool table – that velocity is “+”.  When the ball hits and moves backwards, it is going left and so the velocity is “–”</a:t>
            </a:r>
            <a:endParaRPr/>
          </a:p>
          <a:p>
            <a:pPr indent="-320040" lvl="0" marL="32004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</a:pPr>
            <a:r>
              <a:rPr b="0" i="0" lang="en-CA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2: Get the change in velocity:</a:t>
            </a:r>
            <a:endParaRPr/>
          </a:p>
          <a:p>
            <a:pPr indent="-320040" lvl="0" marL="32004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</a:pPr>
            <a:r>
              <a:rPr b="0" i="0" lang="en-CA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3: Divide the change in velocity by the time.</a:t>
            </a:r>
            <a:endParaRPr b="0" i="0" sz="32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1"/>
          <p:cNvSpPr txBox="1"/>
          <p:nvPr>
            <p:ph type="title"/>
          </p:nvPr>
        </p:nvSpPr>
        <p:spPr>
          <a:xfrm>
            <a:off x="612648" y="228600"/>
            <a:ext cx="81534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b="0" i="0" lang="en-CA" sz="18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Suppose you shoot a pool ball at 2.5m/s and bounce it off the side of the pool table and it travels at 1.5m/s to the far corner pocket.  Assuming it was in contact with the side of the table for 0.20s, </a:t>
            </a:r>
            <a:r>
              <a:rPr b="1" i="0" lang="en-CA" sz="18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What is the acceleration of the pool ball as it travels to the corner pocket after hitting the side?</a:t>
            </a:r>
            <a:br>
              <a:rPr b="1" i="0" lang="en-CA" sz="3959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b="0" i="0" sz="3959" u="none" cap="none" strike="noStrik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6" name="Google Shape;246;p31"/>
          <p:cNvSpPr txBox="1"/>
          <p:nvPr>
            <p:ph idx="1" type="body"/>
          </p:nvPr>
        </p:nvSpPr>
        <p:spPr>
          <a:xfrm>
            <a:off x="152400" y="1600200"/>
            <a:ext cx="89916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0040" lvl="0" marL="32004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20040" lvl="0" marL="32004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1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1. Equation: (E:)</a:t>
            </a:r>
            <a:endParaRPr/>
          </a:p>
          <a:p>
            <a:pPr indent="-320040" lvl="0" marL="32004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20040" lvl="0" marL="32004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1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Substitute</a:t>
            </a:r>
            <a:r>
              <a:rPr b="0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 (</a:t>
            </a:r>
            <a:r>
              <a:rPr b="1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S:)</a:t>
            </a:r>
            <a:r>
              <a:rPr b="0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  </a:t>
            </a:r>
            <a:r>
              <a:rPr b="1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V</a:t>
            </a:r>
            <a:r>
              <a:rPr b="1" baseline="-25000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</a:t>
            </a:r>
            <a:r>
              <a:rPr b="0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= -1.5     </a:t>
            </a:r>
            <a:r>
              <a:rPr b="1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V</a:t>
            </a:r>
            <a:r>
              <a:rPr b="1" baseline="-25000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</a:t>
            </a:r>
            <a:r>
              <a:rPr b="0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= 2.5m/s</a:t>
            </a:r>
            <a:r>
              <a:rPr b="0" baseline="30000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r>
            <a:r>
              <a:rPr b="0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       = 0.20s</a:t>
            </a:r>
            <a:endParaRPr/>
          </a:p>
          <a:p>
            <a:pPr indent="-209550" lvl="0" marL="32004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20040" lvl="0" marL="32004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1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Evaluate: (E:)</a:t>
            </a:r>
            <a:endParaRPr/>
          </a:p>
          <a:p>
            <a:pPr indent="-209550" lvl="0" marL="32004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20040" lvl="0" marL="32004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1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Answer: -20m/s</a:t>
            </a:r>
            <a:r>
              <a:rPr b="1" baseline="30000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2 </a:t>
            </a:r>
            <a:r>
              <a:rPr b="1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r>
              <a:rPr b="0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So that means the ball is travelling to the pocket away from the place it hit the side at 20 m/s</a:t>
            </a:r>
            <a:r>
              <a:rPr b="0" baseline="30000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r>
            <a:r>
              <a:rPr b="0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 b="0" baseline="30000" i="0" sz="29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47" name="Google Shape;24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752600"/>
            <a:ext cx="1943100" cy="12636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1"/>
          <p:cNvSpPr txBox="1"/>
          <p:nvPr/>
        </p:nvSpPr>
        <p:spPr>
          <a:xfrm>
            <a:off x="5715000" y="2057400"/>
            <a:ext cx="9906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400" u="sng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or</a:t>
            </a:r>
            <a:endParaRPr sz="4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49" name="Google Shape;249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8950" y="3124200"/>
            <a:ext cx="512400" cy="66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16213" y="3920579"/>
            <a:ext cx="4122737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22769" y="1752600"/>
            <a:ext cx="2521231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2"/>
          <p:cNvSpPr txBox="1"/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b="1" i="0" lang="en-CA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Now let’s try some Questions…</a:t>
            </a:r>
            <a:endParaRPr b="1" i="0" sz="4400" u="none" cap="none" strike="noStrik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57" name="Google Shape;257;p32"/>
          <p:cNvSpPr txBox="1"/>
          <p:nvPr>
            <p:ph idx="1" type="body"/>
          </p:nvPr>
        </p:nvSpPr>
        <p:spPr>
          <a:xfrm>
            <a:off x="612648" y="1600200"/>
            <a:ext cx="81534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rPr b="0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1. The Japanese bullet train accelerates from rest at 2.0m/s</a:t>
            </a:r>
            <a:r>
              <a:rPr b="0" baseline="30000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2 </a:t>
            </a:r>
            <a:r>
              <a:rPr b="0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forward for 37s.  </a:t>
            </a:r>
            <a:r>
              <a:rPr b="1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What is the velocity </a:t>
            </a:r>
            <a:r>
              <a:rPr b="0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at the end of the 37 s?</a:t>
            </a:r>
            <a:endParaRPr/>
          </a:p>
          <a:p>
            <a:pPr indent="-514350" lvl="0" marL="51435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rPr b="0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	</a:t>
            </a:r>
            <a:r>
              <a:rPr b="1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Answer</a:t>
            </a:r>
            <a:r>
              <a:rPr b="0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  Use your acceleration triangle to write down the equation. Then substitute… then evaluate.</a:t>
            </a:r>
            <a:endParaRPr/>
          </a:p>
          <a:p>
            <a:pPr indent="-403860" lvl="0" marL="51435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514350" lvl="0" marL="51435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rPr b="0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		       </a:t>
            </a:r>
            <a:r>
              <a:rPr b="0" i="0" lang="en-CA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= (2.0m/s</a:t>
            </a:r>
            <a:r>
              <a:rPr b="0" baseline="30000" i="0" lang="en-CA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r>
            <a:r>
              <a:rPr b="0" i="0" lang="en-CA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) (37s)</a:t>
            </a:r>
            <a:endParaRPr/>
          </a:p>
          <a:p>
            <a:pPr indent="-514350" lvl="0" marL="51435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rPr b="0" i="0" lang="en-CA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             =  </a:t>
            </a:r>
            <a:r>
              <a:rPr b="0" i="0" lang="en-CA" sz="3200" u="sng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74 m/s forwa</a:t>
            </a:r>
            <a:r>
              <a:rPr b="0" i="0" lang="en-CA" sz="2900" u="sng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rd</a:t>
            </a:r>
            <a:endParaRPr/>
          </a:p>
          <a:p>
            <a:pPr indent="-403860" lvl="0" marL="51435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514350" lvl="0" marL="51435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t/>
            </a:r>
            <a:endParaRPr b="0" baseline="30000" i="0" sz="29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descr="d:\Documents and Settings\ilearn\Local Settings\Temporary Internet Files\Content.IE5\XBND3YEU\MPj04386370000[1].jpg" id="258" name="Google Shape;25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2600" y="4114800"/>
            <a:ext cx="33147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8925" y="4298350"/>
            <a:ext cx="2644343" cy="57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8925" y="4876800"/>
            <a:ext cx="873829" cy="57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3"/>
          <p:cNvSpPr txBox="1"/>
          <p:nvPr>
            <p:ph idx="1" type="body"/>
          </p:nvPr>
        </p:nvSpPr>
        <p:spPr>
          <a:xfrm>
            <a:off x="612648" y="16764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0040" lvl="0" marL="32004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rPr b="0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2. A Chevette (car) is travelling North at 22m/s.  </a:t>
            </a:r>
            <a:r>
              <a:rPr b="1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How long would it take</a:t>
            </a:r>
            <a:r>
              <a:rPr b="0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 to slow this car to 12 m/s if it accelerates 2.5 m/s</a:t>
            </a:r>
            <a:r>
              <a:rPr b="0" baseline="30000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r>
            <a:r>
              <a:rPr b="0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?</a:t>
            </a:r>
            <a:endParaRPr b="0" baseline="30000" i="0" sz="29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20040" lvl="0" marL="32004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rPr b="0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Answer: </a:t>
            </a:r>
            <a:r>
              <a:rPr b="1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</a:t>
            </a:r>
            <a:r>
              <a:rPr b="0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quation, </a:t>
            </a:r>
            <a:r>
              <a:rPr b="1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</a:t>
            </a:r>
            <a:r>
              <a:rPr b="0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ubstitute, </a:t>
            </a:r>
            <a:r>
              <a:rPr b="1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</a:t>
            </a:r>
            <a:r>
              <a:rPr b="0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valuate</a:t>
            </a:r>
            <a:endParaRPr b="0" i="0" sz="29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20040" lvl="0" marL="32004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266" name="Google Shape;26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5600" y="4800600"/>
            <a:ext cx="685800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3"/>
          <p:cNvSpPr txBox="1"/>
          <p:nvPr/>
        </p:nvSpPr>
        <p:spPr>
          <a:xfrm>
            <a:off x="3657600" y="4800600"/>
            <a:ext cx="34290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=        </a:t>
            </a:r>
            <a:r>
              <a:rPr lang="en-CA" sz="2800" u="sng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12m/s -22m/s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          -2.5m/s</a:t>
            </a:r>
            <a:r>
              <a:rPr baseline="30000" lang="en-CA"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r>
            <a:endParaRPr baseline="30000" sz="2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68" name="Google Shape;26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5600" y="5867400"/>
            <a:ext cx="6858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3"/>
          <p:cNvSpPr txBox="1"/>
          <p:nvPr/>
        </p:nvSpPr>
        <p:spPr>
          <a:xfrm>
            <a:off x="3733800" y="5827693"/>
            <a:ext cx="25146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=        </a:t>
            </a:r>
            <a:r>
              <a:rPr lang="en-CA" sz="2800" u="sng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-10 m/s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     -2.5m/s</a:t>
            </a:r>
            <a:r>
              <a:rPr baseline="30000" lang="en-CA"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r>
            <a:endParaRPr baseline="30000" sz="2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70" name="Google Shape;270;p33"/>
          <p:cNvSpPr txBox="1"/>
          <p:nvPr/>
        </p:nvSpPr>
        <p:spPr>
          <a:xfrm>
            <a:off x="5943600" y="6019800"/>
            <a:ext cx="32004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=  </a:t>
            </a:r>
            <a:r>
              <a:rPr lang="en-CA" sz="3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4.0s </a:t>
            </a:r>
            <a:r>
              <a:rPr lang="en-CA"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to slow the car</a:t>
            </a:r>
            <a:endParaRPr sz="2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descr="http://chevette.org/chevette_flames.jpg" id="271" name="Google Shape;271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4400" y="0"/>
            <a:ext cx="4419600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5600" y="3629025"/>
            <a:ext cx="3429000" cy="876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 txBox="1"/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b="0" i="0" lang="en-CA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Positive Acceleration:</a:t>
            </a:r>
            <a:endParaRPr b="0" i="0" sz="4400" u="none" cap="none" strike="noStrik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3" name="Google Shape;133;p16"/>
          <p:cNvSpPr txBox="1"/>
          <p:nvPr>
            <p:ph idx="1" type="body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0040" lvl="0" marL="32004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</a:pPr>
            <a:r>
              <a:rPr b="0" i="0" lang="en-CA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When speed is increasing (speed is in the same direction of the acceleration) – the acceleration is positive.</a:t>
            </a:r>
            <a:endParaRPr/>
          </a:p>
          <a:p>
            <a:pPr indent="-320040" lvl="0" marL="32004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</a:pPr>
            <a:r>
              <a:rPr b="0" i="0" lang="en-CA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When a drag racer gets the green light and hits the gas to move forward  by speeding up– that is positive acceleration</a:t>
            </a:r>
            <a:endParaRPr b="0" i="0" sz="32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descr="C:\Documents and Settings\SD23\Local Settings\Temporary Internet Files\Content.IE5\0OAR8W69\MCj01393970000[1].wmf" id="134" name="Google Shape;13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0800" y="4800600"/>
            <a:ext cx="3427476" cy="1600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p16"/>
          <p:cNvCxnSpPr/>
          <p:nvPr/>
        </p:nvCxnSpPr>
        <p:spPr>
          <a:xfrm>
            <a:off x="6019800" y="5715000"/>
            <a:ext cx="1371600" cy="1588"/>
          </a:xfrm>
          <a:prstGeom prst="straightConnector1">
            <a:avLst/>
          </a:prstGeom>
          <a:noFill/>
          <a:ln cap="flat" cmpd="sng" w="508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36" name="Google Shape;136;p16"/>
          <p:cNvCxnSpPr/>
          <p:nvPr/>
        </p:nvCxnSpPr>
        <p:spPr>
          <a:xfrm>
            <a:off x="1295400" y="6324600"/>
            <a:ext cx="1371600" cy="1588"/>
          </a:xfrm>
          <a:prstGeom prst="straightConnector1">
            <a:avLst/>
          </a:prstGeom>
          <a:noFill/>
          <a:ln cap="flat" cmpd="sng" w="508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4"/>
          <p:cNvSpPr txBox="1"/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78" name="Google Shape;278;p34"/>
          <p:cNvSpPr txBox="1"/>
          <p:nvPr>
            <p:ph idx="1" type="body"/>
          </p:nvPr>
        </p:nvSpPr>
        <p:spPr>
          <a:xfrm>
            <a:off x="49529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AutoNum type="arabicPeriod" startAt="3"/>
            </a:pPr>
            <a:r>
              <a:rPr b="0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 “mo”ped starting from rest accelerates uniformly to 15m/s [E] in 5 seconds. What is the bike’s acceleration?  </a:t>
            </a:r>
            <a:endParaRPr/>
          </a:p>
          <a:p>
            <a:pPr indent="-514350" lvl="0" marL="51435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rPr b="0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	First: Get your equation, then Substitute what you know, then evaluate</a:t>
            </a:r>
            <a:endParaRPr b="0" i="0" sz="29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514350" lvl="0" marL="51435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279" name="Google Shape;279;p34"/>
          <p:cNvSpPr txBox="1"/>
          <p:nvPr/>
        </p:nvSpPr>
        <p:spPr>
          <a:xfrm>
            <a:off x="1752600" y="5486400"/>
            <a:ext cx="457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=  </a:t>
            </a:r>
            <a:endParaRPr b="1" sz="2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80" name="Google Shape;280;p34"/>
          <p:cNvSpPr txBox="1"/>
          <p:nvPr/>
        </p:nvSpPr>
        <p:spPr>
          <a:xfrm>
            <a:off x="2286000" y="5257800"/>
            <a:ext cx="13716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2800" u="sng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15m/s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  5s</a:t>
            </a:r>
            <a:endParaRPr b="1" sz="2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81" name="Google Shape;281;p34"/>
          <p:cNvSpPr txBox="1"/>
          <p:nvPr/>
        </p:nvSpPr>
        <p:spPr>
          <a:xfrm>
            <a:off x="5029200" y="5370493"/>
            <a:ext cx="41148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3m/s</a:t>
            </a:r>
            <a:r>
              <a:rPr b="1" baseline="30000" lang="en-CA"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2 </a:t>
            </a:r>
            <a:r>
              <a:rPr b="1" lang="en-CA"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is the acceleration</a:t>
            </a:r>
            <a:endParaRPr/>
          </a:p>
        </p:txBody>
      </p:sp>
      <p:sp>
        <p:nvSpPr>
          <p:cNvPr id="282" name="Google Shape;282;p34"/>
          <p:cNvSpPr txBox="1"/>
          <p:nvPr/>
        </p:nvSpPr>
        <p:spPr>
          <a:xfrm>
            <a:off x="4800600" y="5486400"/>
            <a:ext cx="381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=</a:t>
            </a:r>
            <a:endParaRPr b="1"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83" name="Google Shape;28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3925" y="4070014"/>
            <a:ext cx="1514000" cy="88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3925" y="5370496"/>
            <a:ext cx="381000" cy="563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1509" y="5370504"/>
            <a:ext cx="381000" cy="563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D23\Local Settings\Temporary Internet Files\Content.IE5\IK9I6IHJ\MCj01834060000[1].wmf" id="141" name="Google Shape;14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5600" y="4800600"/>
            <a:ext cx="1823314" cy="174284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 txBox="1"/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b="0" i="0" lang="en-CA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Negative Acceleration:</a:t>
            </a:r>
            <a:endParaRPr b="0" i="0" sz="4400" u="none" cap="none" strike="noStrik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3" name="Google Shape;143;p17"/>
          <p:cNvSpPr txBox="1"/>
          <p:nvPr>
            <p:ph idx="1" type="body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0040" lvl="0" marL="32004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0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When </a:t>
            </a:r>
            <a:r>
              <a:rPr lang="en-CA"/>
              <a:t>velocity</a:t>
            </a:r>
            <a:r>
              <a:rPr b="0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is decreasing (in the opposite direction of the acceleration)– the acceleration is negative. </a:t>
            </a:r>
            <a:endParaRPr/>
          </a:p>
          <a:p>
            <a:pPr indent="-320040" lvl="0" marL="32004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0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When a drag racer finishes the race – he hit’s the brakes (and uses a parachute out the back) to decrease his velocity rapidly, causing the acceleration to decrease - that is negative acceleration</a:t>
            </a:r>
            <a:endParaRPr b="0" i="0" sz="29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descr="C:\Documents and Settings\SD23\Local Settings\Temporary Internet Files\Content.IE5\IK9I6IHJ\MCj01394150000[1].wmf" id="144" name="Google Shape;14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4400" y="4876800"/>
            <a:ext cx="2627986" cy="17785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" name="Google Shape;145;p17"/>
          <p:cNvCxnSpPr/>
          <p:nvPr/>
        </p:nvCxnSpPr>
        <p:spPr>
          <a:xfrm>
            <a:off x="7543800" y="5943600"/>
            <a:ext cx="1447800" cy="1588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6" name="Google Shape;146;p17"/>
          <p:cNvCxnSpPr/>
          <p:nvPr/>
        </p:nvCxnSpPr>
        <p:spPr>
          <a:xfrm>
            <a:off x="7696200" y="6096000"/>
            <a:ext cx="1066800" cy="1588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7" name="Google Shape;147;p17"/>
          <p:cNvCxnSpPr/>
          <p:nvPr/>
        </p:nvCxnSpPr>
        <p:spPr>
          <a:xfrm>
            <a:off x="7848600" y="6248400"/>
            <a:ext cx="609600" cy="1588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8" name="Google Shape;148;p17"/>
          <p:cNvSpPr txBox="1"/>
          <p:nvPr/>
        </p:nvSpPr>
        <p:spPr>
          <a:xfrm>
            <a:off x="7208050" y="5638800"/>
            <a:ext cx="1631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CA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Screeeeech!</a:t>
            </a:r>
            <a:endParaRPr b="1" i="1"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 txBox="1"/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b="1" i="0" lang="en-CA" sz="3959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Another Example: Launching a Space shuttle!</a:t>
            </a:r>
            <a:endParaRPr b="1" i="0" sz="3959" u="none" cap="none" strike="noStrik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4" name="Google Shape;154;p18"/>
          <p:cNvSpPr txBox="1"/>
          <p:nvPr>
            <p:ph idx="1" type="body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0040" lvl="0" marL="32004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0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Within the first minute after lift-off – the velocity is about 350 m/s and covers about 16 km of distance.  During the next minute, the space shuttle’s velocity is about 1200 m/s and covers about 30 km of distance</a:t>
            </a:r>
            <a:endParaRPr/>
          </a:p>
          <a:p>
            <a:pPr indent="-320040" lvl="0" marL="32004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0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So in the first minute it moves 16km</a:t>
            </a:r>
            <a:endParaRPr/>
          </a:p>
          <a:p>
            <a:pPr indent="-320040" lvl="0" marL="32004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0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 the second minute it moves 30km                      (must be moving a lot faster!)</a:t>
            </a:r>
            <a:endParaRPr/>
          </a:p>
          <a:p>
            <a:pPr indent="-320040" lvl="0" marL="32004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0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That is acceleration!!  The velocity is changing</a:t>
            </a:r>
            <a:endParaRPr b="0" i="0" sz="29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/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b="0" i="0" lang="en-CA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Another Example:  Airbags</a:t>
            </a:r>
            <a:endParaRPr b="0" i="0" sz="4400" u="none" cap="none" strike="noStrik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0" name="Google Shape;160;p19"/>
          <p:cNvSpPr txBox="1"/>
          <p:nvPr>
            <p:ph idx="1" type="body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0040" lvl="0" marL="32004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0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Airbags are designed so that when a person is halted suddenly by crashing into something – the airbag deploys and slows down the velocity of the person in the car as gradually as possible by creating a cushion for them to hit and slow them down.  Causes slower negative acceleration!</a:t>
            </a:r>
            <a:endParaRPr/>
          </a:p>
          <a:p>
            <a:pPr indent="-320040" lvl="0" marL="32004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0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So that you don’t go from 60km/hr to 0 in 1 second – you would probably snap your neck because of the jolt.</a:t>
            </a:r>
            <a:endParaRPr b="0" i="0" sz="29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/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b="0" i="0" lang="en-CA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Calculating Acceleration!!!</a:t>
            </a:r>
            <a:endParaRPr b="0" i="0" sz="4400" u="none" cap="none" strike="noStrik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6" name="Google Shape;166;p20"/>
          <p:cNvSpPr txBox="1"/>
          <p:nvPr>
            <p:ph idx="1" type="body"/>
          </p:nvPr>
        </p:nvSpPr>
        <p:spPr>
          <a:xfrm>
            <a:off x="612648" y="1600200"/>
            <a:ext cx="81534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0040" lvl="0" marL="3200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1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Acceleration</a:t>
            </a:r>
            <a:r>
              <a:rPr b="0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       : The change in velocity divided by the change in time.</a:t>
            </a:r>
            <a:endParaRPr/>
          </a:p>
          <a:p>
            <a:pPr indent="-320040" lvl="0" marL="32004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20040" lvl="0" marL="32004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0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Equation:								</a:t>
            </a:r>
            <a:endParaRPr/>
          </a:p>
          <a:p>
            <a:pPr indent="-209550" lvl="0" marL="32004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20040" lvl="0" marL="32004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0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Units: </a:t>
            </a:r>
            <a:r>
              <a:rPr b="1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m/s</a:t>
            </a:r>
            <a:r>
              <a:rPr b="1" baseline="30000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r>
            <a:endParaRPr/>
          </a:p>
          <a:p>
            <a:pPr indent="-320040" lvl="0" marL="32004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0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How can you show acceleration?:                           A Velocity-Time graph</a:t>
            </a:r>
            <a:endParaRPr/>
          </a:p>
          <a:p>
            <a:pPr indent="-320040" lvl="0" marL="32004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0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slope of the Velocity-Time graph is the acceleration!</a:t>
            </a:r>
            <a:endParaRPr/>
          </a:p>
          <a:p>
            <a:pPr indent="-209550" lvl="0" marL="32004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7" name="Google Shape;167;p20"/>
          <p:cNvSpPr txBox="1"/>
          <p:nvPr/>
        </p:nvSpPr>
        <p:spPr>
          <a:xfrm>
            <a:off x="4648200" y="2667000"/>
            <a:ext cx="1447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400" u="sng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So</a:t>
            </a:r>
            <a:r>
              <a:rPr lang="en-CA" sz="4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…</a:t>
            </a:r>
            <a:endParaRPr sz="4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68" name="Google Shape;16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0551" y="1600200"/>
            <a:ext cx="218084" cy="32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9950" y="2890325"/>
            <a:ext cx="1079300" cy="63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6000" y="2890325"/>
            <a:ext cx="1559765" cy="63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/>
          <p:nvPr>
            <p:ph type="title"/>
          </p:nvPr>
        </p:nvSpPr>
        <p:spPr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b="1" i="0" lang="en-CA" sz="288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Suppose you plot the data for a roller coaster as it starts out forward at the beginning of a ride and you plot this best fit line – what does it tell you?</a:t>
            </a:r>
            <a:endParaRPr b="1" i="0" sz="2880" u="none" cap="none" strike="noStrik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6" name="Google Shape;176;p21"/>
          <p:cNvSpPr txBox="1"/>
          <p:nvPr>
            <p:ph idx="1" type="body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9550" lvl="0" marL="32004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77" name="Google Shape;17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95400"/>
            <a:ext cx="89154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1"/>
          <p:cNvSpPr/>
          <p:nvPr/>
        </p:nvSpPr>
        <p:spPr>
          <a:xfrm>
            <a:off x="8839200" y="1295400"/>
            <a:ext cx="304800" cy="60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 txBox="1"/>
          <p:nvPr>
            <p:ph type="title"/>
          </p:nvPr>
        </p:nvSpPr>
        <p:spPr>
          <a:xfrm>
            <a:off x="152400" y="228600"/>
            <a:ext cx="8991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b="1" i="0" lang="en-CA" sz="3959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The Slope of that line is the acceleration, so… Let’s find the Slope!</a:t>
            </a:r>
            <a:endParaRPr b="1" i="0" sz="3959" u="none" cap="none" strike="noStrik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4" name="Google Shape;184;p22"/>
          <p:cNvSpPr txBox="1"/>
          <p:nvPr>
            <p:ph idx="1" type="body"/>
          </p:nvPr>
        </p:nvSpPr>
        <p:spPr>
          <a:xfrm>
            <a:off x="4191000" y="1828800"/>
            <a:ext cx="4575048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0040" lvl="0" marL="32004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0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Notice that m/s/s just simplifies to m/s</a:t>
            </a:r>
            <a:r>
              <a:rPr b="0" baseline="30000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r>
            <a:endParaRPr b="0" i="0" sz="29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20040" lvl="0" marL="32004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0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Therefore the acceleration is 13 m/s</a:t>
            </a:r>
            <a:r>
              <a:rPr b="0" baseline="30000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2 </a:t>
            </a:r>
            <a:r>
              <a:rPr b="0" i="0" lang="en-CA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meaning that the rollercoaster’s velocity increased by 13m/s every 1.0 seconds.</a:t>
            </a:r>
            <a:endParaRPr/>
          </a:p>
        </p:txBody>
      </p:sp>
      <p:pic>
        <p:nvPicPr>
          <p:cNvPr id="185" name="Google Shape;18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676400"/>
            <a:ext cx="35242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/>
          <p:nvPr/>
        </p:nvSpPr>
        <p:spPr>
          <a:xfrm>
            <a:off x="0" y="1066800"/>
            <a:ext cx="9144000" cy="60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1" name="Google Shape;191;p23"/>
          <p:cNvSpPr txBox="1"/>
          <p:nvPr>
            <p:ph idx="1" type="body"/>
          </p:nvPr>
        </p:nvSpPr>
        <p:spPr>
          <a:xfrm>
            <a:off x="612648" y="3962400"/>
            <a:ext cx="81534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0040" lvl="0" marL="32004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9"/>
              <a:buFont typeface="Noto Sans Symbols"/>
              <a:buChar char="◻"/>
            </a:pPr>
            <a:r>
              <a:rPr b="0" i="0" lang="en-CA" sz="2682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If the best-fit line passes directly through </a:t>
            </a:r>
            <a:r>
              <a:rPr b="1" i="0" lang="en-CA" sz="2682" u="sng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all</a:t>
            </a:r>
            <a:r>
              <a:rPr b="0" i="0" lang="en-CA" sz="2682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the points on the graph = </a:t>
            </a:r>
            <a:r>
              <a:rPr b="1" i="0" lang="en-CA" sz="2682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constant acceleration </a:t>
            </a:r>
            <a:r>
              <a:rPr b="0" i="0" lang="en-CA" sz="2682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( it’s always exactly the same, so it’s constant</a:t>
            </a:r>
            <a:endParaRPr/>
          </a:p>
          <a:p>
            <a:pPr indent="-320040" lvl="0" marL="32004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09"/>
              <a:buFont typeface="Noto Sans Symbols"/>
              <a:buChar char="◻"/>
            </a:pPr>
            <a:r>
              <a:rPr b="0" i="0" lang="en-CA" sz="2682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If the best-fit line </a:t>
            </a:r>
            <a:r>
              <a:rPr b="1" i="0" lang="en-CA" sz="2682" u="sng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does not </a:t>
            </a:r>
            <a:r>
              <a:rPr b="0" i="0" lang="en-CA" sz="2682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pass directly through all the points on the graph (ie. Some above and some below) = </a:t>
            </a:r>
            <a:r>
              <a:rPr b="1" i="0" lang="en-CA" sz="2682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average acceleration </a:t>
            </a:r>
            <a:r>
              <a:rPr b="0" i="0" lang="en-CA" sz="2682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(it’s not always exactly the same)</a:t>
            </a:r>
            <a:endParaRPr/>
          </a:p>
          <a:p>
            <a:pPr indent="-217855" lvl="0" marL="32004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09"/>
              <a:buFont typeface="Noto Sans Symbols"/>
              <a:buNone/>
            </a:pPr>
            <a:r>
              <a:t/>
            </a:r>
            <a:endParaRPr b="0" i="0" sz="2682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92" name="Google Shape;19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76200"/>
            <a:ext cx="6248400" cy="3791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