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6858000" cy="9144000"/>
  <p:embeddedFontLst>
    <p:embeddedFont>
      <p:font typeface="Constantia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0274FBC-A800-4B19-B873-1D2EDB57B7E0}">
  <a:tblStyle styleId="{80274FBC-A800-4B19-B873-1D2EDB57B7E0}" styleName="Table_0">
    <a:wholeTbl>
      <a:tcTxStyle b="off" i="off">
        <a:font>
          <a:latin typeface="Constantia"/>
          <a:ea typeface="Constantia"/>
          <a:cs typeface="Constantia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BF5"/>
          </a:solidFill>
        </a:fill>
      </a:tcStyle>
    </a:wholeTbl>
    <a:band1H>
      <a:tcTxStyle/>
      <a:tcStyle>
        <a:fill>
          <a:solidFill>
            <a:srgbClr val="CAD4EA"/>
          </a:solidFill>
        </a:fill>
      </a:tcStyle>
    </a:band1H>
    <a:band2H>
      <a:tcTxStyle/>
    </a:band2H>
    <a:band1V>
      <a:tcTxStyle/>
      <a:tcStyle>
        <a:fill>
          <a:solidFill>
            <a:srgbClr val="CAD4EA"/>
          </a:solidFill>
        </a:fill>
      </a:tcStyle>
    </a:band1V>
    <a:band2V>
      <a:tcTxStyle/>
    </a:band2V>
    <a:lastCol>
      <a:tcTxStyle b="on" i="off">
        <a:font>
          <a:latin typeface="Constantia"/>
          <a:ea typeface="Constantia"/>
          <a:cs typeface="Constantia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onstantia"/>
          <a:ea typeface="Constantia"/>
          <a:cs typeface="Constantia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nstantia-bold.fntdata"/><Relationship Id="rId11" Type="http://schemas.openxmlformats.org/officeDocument/2006/relationships/slide" Target="slides/slide5.xml"/><Relationship Id="rId22" Type="http://schemas.openxmlformats.org/officeDocument/2006/relationships/font" Target="fonts/Constantia-boldItalic.fntdata"/><Relationship Id="rId10" Type="http://schemas.openxmlformats.org/officeDocument/2006/relationships/slide" Target="slides/slide4.xml"/><Relationship Id="rId21" Type="http://schemas.openxmlformats.org/officeDocument/2006/relationships/font" Target="fonts/Constantia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Constantia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1400"/>
              <a:buFont typeface="Calibri"/>
              <a:buNone/>
              <a:defRPr b="1" i="0" sz="56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45720" rtl="0" algn="r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ctr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ctr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ctr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ctr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ctr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ctr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None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5" name="Google Shape;85;p12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6" name="Google Shape;86;p12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5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0" i="0" sz="13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93369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7305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Noto Sans Symbols"/>
              <a:buChar char="●"/>
              <a:defRPr b="0" i="0" sz="1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65747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585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65747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585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8" name="Google Shape;8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12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59080" lvl="1" marL="64008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54000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10819" lvl="3" marL="118872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18439" lvl="4" marL="146304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213360" lvl="5" marL="173736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93039" lvl="6" marL="192024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187960" lvl="7" marL="219456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182879" lvl="8" marL="246888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2" name="Google Shape;92;p12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3" name="Google Shape;93;p12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7" name="Google Shape;9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8" name="Google Shape;98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 rot="5400000">
            <a:off x="5052218" y="2491583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 rot="5400000">
            <a:off x="861219" y="510383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3" name="Google Shape;103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4" name="Google Shape;104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5" name="Google Shape;105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7" name="Google Shape;37;p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1400"/>
              <a:buFont typeface="Calibri"/>
              <a:buNone/>
              <a:defRPr b="1" i="0" sz="56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1" name="Google Shape;41;p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45720" rtl="0" algn="r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ctr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ctr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ctr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ctr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ctr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ctr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None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1400"/>
              <a:buFont typeface="Calibri"/>
              <a:buNone/>
              <a:defRPr b="1" i="0" sz="5600" u="none" cap="none" strike="noStrik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0" i="0" sz="2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175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02894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4" name="Google Shape;54;p7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175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02894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Google Shape;60;p8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1" i="0" sz="24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1" name="Google Shape;61;p8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1" i="0" sz="24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2" name="Google Shape;62;p8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1315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09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0861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94639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94639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3" name="Google Shape;63;p8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1315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09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0861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94639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94639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4" name="Google Shape;6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9" name="Google Shape;69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0" name="Google Shape;70;p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751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6893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3528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3" name="Google Shape;13;p1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4" name="Google Shape;14;p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20000" w="12000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120000" w="12000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4" name="Google Shape;24;p3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5" name="Google Shape;25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0" name="Google Shape;30;p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1" name="Google Shape;31;p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20000" w="12000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120000" w="12000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jpg"/><Relationship Id="rId4" Type="http://schemas.openxmlformats.org/officeDocument/2006/relationships/hyperlink" Target="http://ca.youtube.com/watch?v=6Y4Y-__ME60" TargetMode="External"/><Relationship Id="rId5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ctrTitle"/>
          </p:nvPr>
        </p:nvSpPr>
        <p:spPr>
          <a:xfrm>
            <a:off x="762000" y="4572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</a:pPr>
            <a:r>
              <a:rPr b="1" i="0" lang="en-US" sz="5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ACIDS AND BASES</a:t>
            </a:r>
            <a:endParaRPr b="1" i="0" sz="5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5"/>
          <p:cNvSpPr txBox="1"/>
          <p:nvPr>
            <p:ph idx="1" type="subTitle"/>
          </p:nvPr>
        </p:nvSpPr>
        <p:spPr>
          <a:xfrm>
            <a:off x="685800" y="2286000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/>
          <a:p>
            <a:pPr indent="0" lvl="0" marL="0" marR="45720" rtl="0" algn="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</a:pPr>
            <a:r>
              <a:rPr b="1" i="0" lang="en-US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What  are they???</a:t>
            </a:r>
            <a:endParaRPr b="1" i="0" sz="26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descr="C:\Documents and Settings\SD23\Local Settings\Temporary Internet Files\Content.IE5\IK9I6IHJ\MPj04037120000[1].jpg" id="112" name="Google Shape;11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2475523"/>
            <a:ext cx="3200400" cy="4001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Examples of some Acids</a:t>
            </a:r>
            <a:endParaRPr b="0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2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Char char="●"/>
            </a:pPr>
            <a:r>
              <a:rPr b="0" i="0" lang="en-US" sz="3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HCl</a:t>
            </a:r>
            <a:r>
              <a:rPr b="0" baseline="-25000" i="1" lang="en-US" sz="3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(aq)</a:t>
            </a:r>
            <a:r>
              <a:rPr b="0" i="0" lang="en-US" sz="3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= hydrochloric acid, </a:t>
            </a:r>
            <a:endParaRPr/>
          </a:p>
          <a:p>
            <a:pPr indent="-254000" lvl="2" marL="914400" marR="0" rtl="0" algn="l"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Char char="●"/>
            </a:pPr>
            <a:r>
              <a:rPr b="0" i="0" lang="en-US" sz="3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HNO</a:t>
            </a:r>
            <a:r>
              <a:rPr b="0" baseline="-25000" i="0" lang="en-US" sz="3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3</a:t>
            </a:r>
            <a:r>
              <a:rPr b="0" baseline="-25000" i="1" lang="en-US" sz="3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(aq)</a:t>
            </a:r>
            <a:r>
              <a:rPr b="0" i="0" lang="en-US" sz="3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= nitric acid</a:t>
            </a:r>
            <a:endParaRPr/>
          </a:p>
          <a:p>
            <a:pPr indent="-254000" lvl="2" marL="914400" marR="0" rtl="0" algn="l"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Noto Sans Symbols"/>
              <a:buChar char="●"/>
            </a:pPr>
            <a:r>
              <a:rPr b="0" i="0" lang="en-US" sz="3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CH</a:t>
            </a:r>
            <a:r>
              <a:rPr b="0" baseline="-25000" i="0" lang="en-US" sz="3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3</a:t>
            </a:r>
            <a:r>
              <a:rPr b="0" i="0" lang="en-US" sz="3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COOH</a:t>
            </a:r>
            <a:r>
              <a:rPr b="0" baseline="-25000" i="1" lang="en-US" sz="3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(aq)</a:t>
            </a:r>
            <a:r>
              <a:rPr b="0" i="0" lang="en-US" sz="3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= acetic acid</a:t>
            </a:r>
            <a:endParaRPr/>
          </a:p>
          <a:p>
            <a:pPr indent="-117475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5"/>
          <p:cNvSpPr txBox="1"/>
          <p:nvPr>
            <p:ph idx="1" type="body"/>
          </p:nvPr>
        </p:nvSpPr>
        <p:spPr>
          <a:xfrm>
            <a:off x="304800" y="685800"/>
            <a:ext cx="8229600" cy="56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Char char="●"/>
            </a:pPr>
            <a:r>
              <a:rPr b="1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Bases, like acids,  are often written with subscript (aq) = aquatic  = water</a:t>
            </a:r>
            <a:endParaRPr/>
          </a:p>
          <a:p>
            <a:pPr indent="-274320" lvl="1" marL="274320" marR="0" rtl="0" algn="l"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Char char="●"/>
            </a:pPr>
            <a:r>
              <a:rPr b="1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Bases release hydroxide ions OH</a:t>
            </a:r>
            <a:r>
              <a:rPr b="1" baseline="3000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–</a:t>
            </a:r>
            <a:r>
              <a:rPr b="1" baseline="-25000" i="1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(aq)</a:t>
            </a:r>
            <a:endParaRPr b="1" i="0" sz="2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74320" lvl="0" marL="274320" marR="0" rtl="0" algn="l"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Char char="●"/>
            </a:pPr>
            <a:r>
              <a:rPr b="1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The chemical formula of a base                        usually  ends with hydroxide (-OH).</a:t>
            </a:r>
            <a:endParaRPr/>
          </a:p>
          <a:p>
            <a:pPr indent="-274320" lvl="0" marL="274320" marR="0" rtl="0" algn="l"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Char char="●"/>
            </a:pPr>
            <a:r>
              <a:rPr b="1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Bases can be harmless or very caustic</a:t>
            </a:r>
            <a:endParaRPr b="1" i="0" sz="2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74320" lvl="0" marL="274320" marR="0" rtl="0" algn="l"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Char char="●"/>
            </a:pPr>
            <a:r>
              <a:rPr b="1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Examples of common bases</a:t>
            </a:r>
            <a:endParaRPr/>
          </a:p>
          <a:p>
            <a:pPr indent="-259080" lvl="1" marL="64008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NaOH</a:t>
            </a:r>
            <a:r>
              <a:rPr b="0" baseline="-25000" i="1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(aq) </a:t>
            </a:r>
            <a:r>
              <a:rPr b="0" i="1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– </a:t>
            </a:r>
            <a:r>
              <a:rPr b="1" i="1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Sodium Hydroxide</a:t>
            </a:r>
            <a:endParaRPr b="1" i="0" sz="2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59080" lvl="1" marL="64008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Mg(OH)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2</a:t>
            </a:r>
            <a:r>
              <a:rPr b="0" baseline="-25000" i="1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(aq) </a:t>
            </a:r>
            <a:r>
              <a:rPr b="0" i="1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– </a:t>
            </a:r>
            <a:r>
              <a:rPr b="1" i="1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Magnesium Hydroxide</a:t>
            </a:r>
            <a:endParaRPr b="1" i="0" sz="2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59080" lvl="1" marL="64008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Ca(OH)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2</a:t>
            </a:r>
            <a:r>
              <a:rPr b="0" baseline="-25000" i="1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(aq)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–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Calcium </a:t>
            </a:r>
            <a:r>
              <a:rPr b="1" i="1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Hydroxide</a:t>
            </a:r>
            <a:endParaRPr b="1" i="0" sz="2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59080" lvl="1" marL="64008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NH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4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OH</a:t>
            </a:r>
            <a:r>
              <a:rPr b="0" baseline="-25000" i="1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(aq) – </a:t>
            </a:r>
            <a:r>
              <a:rPr b="1" i="1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Ammonium Hydroxide</a:t>
            </a:r>
            <a:endParaRPr b="1" i="0" sz="2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id="179" name="Google Shape;179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0" y="1905000"/>
            <a:ext cx="2286000" cy="2328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" name="Google Shape;184;p26"/>
          <p:cNvGraphicFramePr/>
          <p:nvPr/>
        </p:nvGraphicFramePr>
        <p:xfrm>
          <a:off x="457200" y="6096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{80274FBC-A800-4B19-B873-1D2EDB57B7E0}</a:tableStyleId>
              </a:tblPr>
              <a:tblGrid>
                <a:gridCol w="4114800"/>
                <a:gridCol w="4114800"/>
              </a:tblGrid>
              <a:tr h="8382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400" u="none" cap="none" strike="noStrike">
                          <a:solidFill>
                            <a:schemeClr val="lt1"/>
                          </a:solidFill>
                        </a:rPr>
                        <a:t>ACIDS</a:t>
                      </a:r>
                      <a:endParaRPr sz="44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800" u="none" cap="none" strike="noStrike"/>
                        <a:t>BASES</a:t>
                      </a:r>
                      <a:endParaRPr sz="4800" u="none" cap="none" strike="noStrike"/>
                    </a:p>
                  </a:txBody>
                  <a:tcPr marT="45725" marB="45725" marR="91450" marL="91450"/>
                </a:tc>
              </a:tr>
              <a:tr h="838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 u="none" cap="none" strike="noStrike"/>
                        <a:t>pH less than 7, corrosive</a:t>
                      </a:r>
                      <a:endParaRPr b="1" sz="2800" cap="non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/>
                        <a:t>pH more than 7, caustic</a:t>
                      </a:r>
                      <a:endParaRPr b="1" sz="2800"/>
                    </a:p>
                  </a:txBody>
                  <a:tcPr marT="45725" marB="45725" marR="91450" marL="91450"/>
                </a:tc>
              </a:tr>
              <a:tr h="838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onstantia"/>
                        <a:buNone/>
                      </a:pPr>
                      <a:r>
                        <a:rPr b="1" lang="en-US" sz="2800" cap="none"/>
                        <a:t>You get </a:t>
                      </a:r>
                      <a:r>
                        <a:rPr b="1" lang="en-US" sz="2800" cap="none">
                          <a:solidFill>
                            <a:srgbClr val="C00000"/>
                          </a:solidFill>
                        </a:rPr>
                        <a:t>RED</a:t>
                      </a:r>
                      <a:r>
                        <a:rPr b="1" lang="en-US" sz="2800" cap="none"/>
                        <a:t> Litmus Paper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onstantia"/>
                        <a:buNone/>
                      </a:pPr>
                      <a:r>
                        <a:rPr b="1" lang="en-US" sz="2800"/>
                        <a:t>You</a:t>
                      </a:r>
                      <a:r>
                        <a:rPr b="1" lang="en-US" sz="2800"/>
                        <a:t> get </a:t>
                      </a:r>
                      <a:r>
                        <a:rPr b="1" lang="en-US" sz="2800" cap="none">
                          <a:solidFill>
                            <a:srgbClr val="0B5394"/>
                          </a:solidFill>
                        </a:rPr>
                        <a:t>BLUE</a:t>
                      </a:r>
                      <a:r>
                        <a:rPr b="1" lang="en-US" sz="2800" cap="none"/>
                        <a:t> Litmus paper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838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/>
                        <a:t>Have</a:t>
                      </a:r>
                      <a:r>
                        <a:rPr b="1" lang="en-US" sz="2800"/>
                        <a:t> (aq) behind their chemical formula</a:t>
                      </a:r>
                      <a:endParaRPr b="1"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/>
                        <a:t>Have (aq) </a:t>
                      </a:r>
                      <a:r>
                        <a:rPr b="1" lang="en-US" sz="2800"/>
                        <a:t>behind their chemical formula</a:t>
                      </a:r>
                      <a:endParaRPr b="1" sz="2800"/>
                    </a:p>
                  </a:txBody>
                  <a:tcPr marT="45725" marB="45725" marR="91450" marL="91450"/>
                </a:tc>
              </a:tr>
              <a:tr h="838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/>
                        <a:t>Conduct electricity (when dissolved in water)</a:t>
                      </a:r>
                      <a:endParaRPr b="1"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onstantia"/>
                        <a:buNone/>
                      </a:pPr>
                      <a:r>
                        <a:rPr b="1" lang="en-US" sz="2800"/>
                        <a:t>Conduct electricity (when dissolved in water)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838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/>
                        <a:t>Chemical Formula starts with H</a:t>
                      </a:r>
                      <a:endParaRPr b="1" sz="2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onstantia"/>
                        <a:buNone/>
                      </a:pPr>
                      <a:r>
                        <a:rPr b="1" lang="en-US" sz="2800"/>
                        <a:t>Chemical Formula ends</a:t>
                      </a:r>
                      <a:r>
                        <a:rPr b="1" lang="en-US" sz="2800"/>
                        <a:t> </a:t>
                      </a:r>
                      <a:r>
                        <a:rPr b="1" lang="en-US" sz="2800"/>
                        <a:t>with OH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/>
          <p:nvPr>
            <p:ph type="title"/>
          </p:nvPr>
        </p:nvSpPr>
        <p:spPr>
          <a:xfrm>
            <a:off x="457200" y="533400"/>
            <a:ext cx="8229600" cy="8961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1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are they?</a:t>
            </a:r>
            <a:endParaRPr b="1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6"/>
          <p:cNvSpPr txBox="1"/>
          <p:nvPr>
            <p:ph idx="1" type="body"/>
          </p:nvPr>
        </p:nvSpPr>
        <p:spPr>
          <a:xfrm>
            <a:off x="381000" y="1447800"/>
            <a:ext cx="8534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1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Acids and bases are very common.</a:t>
            </a:r>
            <a:endParaRPr/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Many familiar compounds are acids or bases.</a:t>
            </a:r>
            <a:endParaRPr/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Acids are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Sour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	,   Bases are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Bitter</a:t>
            </a:r>
            <a:endParaRPr b="1" i="0" sz="2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Classification as acids or bases is based on chemical composition.</a:t>
            </a:r>
            <a:endParaRPr/>
          </a:p>
          <a:p>
            <a:pPr indent="-259080" lvl="1" marL="640080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1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Acids and bases can be very dangerous!</a:t>
            </a:r>
            <a:endParaRPr/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Acids are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corrosive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(BURN skin and insides!).</a:t>
            </a:r>
            <a:endParaRPr/>
          </a:p>
          <a:p>
            <a:pPr indent="-259080" lvl="1" marL="64008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Bases are </a:t>
            </a:r>
            <a:r>
              <a:rPr b="1" i="1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Caustic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(rashes, burning)</a:t>
            </a:r>
            <a:endParaRPr b="0" i="0" sz="2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1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The strength of acids and bases in measured on the </a:t>
            </a:r>
            <a:r>
              <a:rPr b="1" i="1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pH SCALE</a:t>
            </a:r>
            <a:endParaRPr b="1" i="1" sz="26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117475" lvl="0" marL="27432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id="119" name="Google Shape;11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0" y="3352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type="title"/>
          </p:nvPr>
        </p:nvSpPr>
        <p:spPr>
          <a:xfrm>
            <a:off x="457200" y="304800"/>
            <a:ext cx="8229600" cy="8199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1" i="0" lang="en-U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pH SCALE</a:t>
            </a:r>
            <a:endParaRPr b="1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7"/>
          <p:cNvSpPr txBox="1"/>
          <p:nvPr>
            <p:ph idx="1" type="body"/>
          </p:nvPr>
        </p:nvSpPr>
        <p:spPr>
          <a:xfrm>
            <a:off x="228600" y="1295400"/>
            <a:ext cx="87630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9080" lvl="1" marL="64008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b="1" i="0" lang="en-US" sz="2800" u="none" cap="none" strike="noStrike">
                <a:solidFill>
                  <a:srgbClr val="FF0C0B"/>
                </a:solidFill>
                <a:latin typeface="Courier New"/>
                <a:ea typeface="Courier New"/>
                <a:cs typeface="Courier New"/>
                <a:sym typeface="Courier New"/>
              </a:rPr>
              <a:t>0 1 2 3 4 5 6 </a:t>
            </a:r>
            <a:r>
              <a:rPr b="1" i="0" lang="en-US" sz="28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b="1" i="0" lang="en-US" sz="28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-US" sz="2800" u="none" cap="none" strike="noStrike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8 9 10 11 12 13 14</a:t>
            </a:r>
            <a:endParaRPr b="1" i="0" sz="2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59080" lvl="1" marL="64008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pH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below </a:t>
            </a:r>
            <a:r>
              <a:rPr b="1" i="0" lang="en-US" sz="2800" u="none" cap="none" strike="noStrike">
                <a:solidFill>
                  <a:srgbClr val="FF0000"/>
                </a:solidFill>
                <a:latin typeface="Constantia"/>
                <a:ea typeface="Constantia"/>
                <a:cs typeface="Constantia"/>
                <a:sym typeface="Constantia"/>
              </a:rPr>
              <a:t>7 = acidic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	                 pH </a:t>
            </a:r>
            <a:r>
              <a:rPr b="1" i="0" lang="en-US" sz="2800" u="none" cap="none" strike="noStrike">
                <a:solidFill>
                  <a:srgbClr val="0B5394"/>
                </a:solidFill>
                <a:latin typeface="Constantia"/>
                <a:ea typeface="Constantia"/>
                <a:cs typeface="Constantia"/>
                <a:sym typeface="Constantia"/>
              </a:rPr>
              <a:t>above 7</a:t>
            </a:r>
            <a:r>
              <a:rPr b="0" i="0" lang="en-US" sz="2800" u="none" cap="none" strike="noStrike">
                <a:solidFill>
                  <a:srgbClr val="0B5394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b="1" i="0" lang="en-US" sz="2800" u="none" cap="none" strike="noStrike">
                <a:solidFill>
                  <a:srgbClr val="0B5394"/>
                </a:solidFill>
                <a:latin typeface="Constantia"/>
                <a:ea typeface="Constantia"/>
                <a:cs typeface="Constantia"/>
                <a:sym typeface="Constantia"/>
              </a:rPr>
              <a:t>= basic</a:t>
            </a:r>
            <a:r>
              <a:rPr b="0" i="0" lang="en-US" sz="2800" u="none" cap="none" strike="noStrike">
                <a:solidFill>
                  <a:srgbClr val="0B5394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	                               pH</a:t>
            </a:r>
            <a:r>
              <a:rPr b="0" i="0" lang="en-US" sz="2800" u="none" cap="none" strike="noStrike">
                <a:solidFill>
                  <a:srgbClr val="7030A0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b="1" i="0" lang="en-US" sz="2800" u="none" cap="none" strike="noStrike">
                <a:solidFill>
                  <a:srgbClr val="7030A0"/>
                </a:solidFill>
                <a:latin typeface="Constantia"/>
                <a:ea typeface="Constantia"/>
                <a:cs typeface="Constantia"/>
                <a:sym typeface="Constantia"/>
              </a:rPr>
              <a:t>7 = neutral</a:t>
            </a:r>
            <a:endParaRPr/>
          </a:p>
          <a:p>
            <a:pPr indent="-117475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id="126" name="Google Shape;12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2743200"/>
            <a:ext cx="8458200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/>
          <p:nvPr>
            <p:ph type="title"/>
          </p:nvPr>
        </p:nvSpPr>
        <p:spPr>
          <a:xfrm>
            <a:off x="457200" y="704088"/>
            <a:ext cx="8229600" cy="7437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1" i="0" lang="en-U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What does the pH scale mean?</a:t>
            </a:r>
            <a:endParaRPr b="1" i="0" sz="45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8"/>
          <p:cNvSpPr txBox="1"/>
          <p:nvPr>
            <p:ph idx="1" type="body"/>
          </p:nvPr>
        </p:nvSpPr>
        <p:spPr>
          <a:xfrm>
            <a:off x="457200" y="160020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9080" lvl="1" marL="64008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Each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decrease of 1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on the pH scale indicates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10X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more acidic</a:t>
            </a:r>
            <a:endParaRPr/>
          </a:p>
          <a:p>
            <a:pPr indent="-254000" lvl="2" marL="9144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96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For example, pH 4 is ten times more acidic than pH 5</a:t>
            </a:r>
            <a:endParaRPr/>
          </a:p>
          <a:p>
            <a:pPr indent="-254000" lvl="2" marL="9144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96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pH 3 (Grapes) is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1000X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more acidic than pH6 (milk)</a:t>
            </a:r>
            <a:endParaRPr b="0" i="0" sz="2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117475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descr="C:\Documents and Settings\SD23\Local Settings\Temporary Internet Files\Content.IE5\0OAR8W69\MCj04368960000[1].png" id="133" name="Google Shape;13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19400" y="4495800"/>
            <a:ext cx="171450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Documents and Settings\SD23\Local Settings\Temporary Internet Files\Content.IE5\0OAR8W69\MPj03143150000[1].jpg" id="134" name="Google Shape;134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68694" y="4191000"/>
            <a:ext cx="1417955" cy="220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/>
          <p:nvPr>
            <p:ph type="title"/>
          </p:nvPr>
        </p:nvSpPr>
        <p:spPr>
          <a:xfrm>
            <a:off x="457200" y="0"/>
            <a:ext cx="82296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How do we determine the pH?</a:t>
            </a:r>
            <a:br>
              <a:rPr b="1" i="0" lang="en-US" sz="3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aka. How do we determine if something is an Acid or a base?</a:t>
            </a:r>
            <a:endParaRPr b="1" i="0" sz="28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9"/>
          <p:cNvSpPr txBox="1"/>
          <p:nvPr>
            <p:ph idx="1" type="body"/>
          </p:nvPr>
        </p:nvSpPr>
        <p:spPr>
          <a:xfrm>
            <a:off x="457200" y="1905000"/>
            <a:ext cx="82296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The pH of acids and bases cannot be determined by sight, instead, pH is measured by </a:t>
            </a:r>
            <a:r>
              <a:rPr b="1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2</a:t>
            </a:r>
            <a:r>
              <a:rPr b="0" i="0" lang="en-US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other methods:</a:t>
            </a:r>
            <a:endParaRPr b="0" i="0" sz="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59080" lvl="1" marL="640080" marR="0" rtl="0" algn="l">
              <a:spcBef>
                <a:spcPts val="2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59080" lvl="1" marL="64008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1) Indicators –chemicals that change colour depending on which pH they are placed in.</a:t>
            </a:r>
            <a:endParaRPr/>
          </a:p>
          <a:p>
            <a:pPr indent="-259080" lvl="1" marL="640080" marR="0" rtl="0" algn="l">
              <a:spcBef>
                <a:spcPts val="9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	</a:t>
            </a:r>
            <a:r>
              <a:rPr b="1" i="0" lang="en-US" sz="4700" u="none" cap="none" strike="noStrike">
                <a:solidFill>
                  <a:srgbClr val="56A9F3"/>
                </a:solidFill>
                <a:latin typeface="Constantia"/>
                <a:ea typeface="Constantia"/>
                <a:cs typeface="Constantia"/>
                <a:sym typeface="Constantia"/>
              </a:rPr>
              <a:t>∙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The most common type of indicator is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Litmus, used on litmus paper.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 There are two colours of litmus paper: 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Blue  and Red </a:t>
            </a:r>
            <a:endParaRPr/>
          </a:p>
          <a:p>
            <a:pPr indent="-25400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If litmus paper turns/stays Blue =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pH above 7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=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Base</a:t>
            </a:r>
            <a:endParaRPr/>
          </a:p>
          <a:p>
            <a:pPr indent="-25400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If Litmus paper turns/stays Red = </a:t>
            </a:r>
            <a:r>
              <a:rPr b="1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pH below 7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= Acid</a:t>
            </a:r>
            <a:endParaRPr b="0" i="0" sz="2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59080" lvl="1" marL="64008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oldwww.mtlsd.org/senior/science/JPtachcinski/Lab_Proc/Basic%20Science%20Lab%20Techniques_files/litmus.jpe" id="145" name="Google Shape;14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2192" y="732444"/>
            <a:ext cx="7331208" cy="5287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/>
          <p:nvPr>
            <p:ph idx="1" type="body"/>
          </p:nvPr>
        </p:nvSpPr>
        <p:spPr>
          <a:xfrm>
            <a:off x="381000" y="6858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2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960"/>
              <a:buFont typeface="Noto Sans Symbols"/>
              <a:buChar char="●"/>
            </a:pPr>
            <a:r>
              <a:rPr b="1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Liquid Chemicals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are another common type of indicator. These chemicals change colour at different pH’s</a:t>
            </a:r>
            <a:endParaRPr b="0" i="0" sz="2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10819" lvl="3" marL="1188720" marR="0" rtl="0" algn="l"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ts val="182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Eg. Bromothymol Blue is an indicator used to test for pH 6 - 7.6, </a:t>
            </a:r>
            <a:endParaRPr/>
          </a:p>
          <a:p>
            <a:pPr indent="-210819" lvl="3" marL="1188720" marR="0" rtl="0" algn="l"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ts val="182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Eg. Phenolphthalein is an indicator used to test for pH 8.2 – 10</a:t>
            </a:r>
            <a:endParaRPr b="0" i="0" sz="2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54000" lvl="2" marL="9144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1960"/>
              <a:buFont typeface="Noto Sans Symbols"/>
              <a:buChar char="●"/>
            </a:pP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Many natural sources, such                              as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beets and cabbage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,                                    are also indicators</a:t>
            </a:r>
            <a:endParaRPr/>
          </a:p>
          <a:p>
            <a:pPr indent="-117475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descr="http://img.alibaba.com/photo/11467829/Biological_Stains_Dyes_Indicators.jpg" id="151" name="Google Shape;151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54001" y="3505200"/>
            <a:ext cx="3080448" cy="3114675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1"/>
          <p:cNvSpPr txBox="1"/>
          <p:nvPr/>
        </p:nvSpPr>
        <p:spPr>
          <a:xfrm>
            <a:off x="609600" y="5410200"/>
            <a:ext cx="3810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latin typeface="Constantia"/>
                <a:ea typeface="Constantia"/>
                <a:cs typeface="Constantia"/>
                <a:sym typeface="Constantia"/>
                <a:hlinkClick r:id="rId4"/>
              </a:rPr>
              <a:t>http://ca.youtube.com/watch?v=6Y4Y-__ME60</a:t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descr="litmus" id="153" name="Google Shape;153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28600" y="304800"/>
            <a:ext cx="935037" cy="1176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/>
          <p:nvPr>
            <p:ph type="title"/>
          </p:nvPr>
        </p:nvSpPr>
        <p:spPr>
          <a:xfrm>
            <a:off x="533400" y="457200"/>
            <a:ext cx="8229600" cy="7040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The second method of determining pH</a:t>
            </a:r>
            <a:endParaRPr b="1" i="0" sz="4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2"/>
          <p:cNvSpPr txBox="1"/>
          <p:nvPr>
            <p:ph idx="1" type="body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9080" lvl="1" marL="64008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2) </a:t>
            </a:r>
            <a:r>
              <a:rPr b="1" i="0" lang="en-US" sz="3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 pH meter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is another method of measuring pH</a:t>
            </a:r>
            <a:endParaRPr/>
          </a:p>
          <a:p>
            <a:pPr indent="-259080" lvl="1" marL="64008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∙ </a:t>
            </a:r>
            <a:r>
              <a:rPr b="0" i="0" lang="en-US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Both Acids and Bases conduct electricity when dissolved in water.  A pH meter measures the electrical conductivity of the solution – it uses electric probes that you place in                              a solution and it measures                                how electricity is conducted in                           the solution.</a:t>
            </a:r>
            <a:endParaRPr b="0" i="0" sz="2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descr="http://www.palintest.com/images/products/micro500ph-medium.jpg" id="160" name="Google Shape;160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0" y="3961384"/>
            <a:ext cx="2781300" cy="2744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/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There is 1 easy way to tell if something is an Acid or a Base…</a:t>
            </a:r>
            <a:endParaRPr b="1" i="0" sz="4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3"/>
          <p:cNvSpPr txBox="1"/>
          <p:nvPr>
            <p:ph idx="1" type="body"/>
          </p:nvPr>
        </p:nvSpPr>
        <p:spPr>
          <a:xfrm>
            <a:off x="457200" y="14478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36"/>
              <a:buFont typeface="Noto Sans Symbols"/>
              <a:buChar char="●"/>
            </a:pPr>
            <a:r>
              <a:rPr b="1" i="0" lang="en-US" sz="2775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If you know the chemical formula of your unknown chemical – you can tell if it is an acid or a base.</a:t>
            </a:r>
            <a:endParaRPr/>
          </a:p>
          <a:p>
            <a:pPr indent="-274320" lvl="0" marL="274320" marR="0" rtl="0" algn="l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accent3"/>
              </a:buClr>
              <a:buSzPts val="2636"/>
              <a:buFont typeface="Noto Sans Symbols"/>
              <a:buChar char="●"/>
            </a:pPr>
            <a:r>
              <a:rPr b="1" i="0" lang="en-US" sz="2775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Acids are often written with subscript (aq) = aquatic  = water</a:t>
            </a:r>
            <a:endParaRPr/>
          </a:p>
          <a:p>
            <a:pPr indent="-274320" lvl="0" marL="274320" marR="0" rtl="0" algn="l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accent3"/>
              </a:buClr>
              <a:buSzPts val="2636"/>
              <a:buFont typeface="Noto Sans Symbols"/>
              <a:buChar char="●"/>
            </a:pPr>
            <a:r>
              <a:rPr b="1" i="0" lang="en-US" sz="2775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Acids conduct electricity because they  release hydrogen ions, H</a:t>
            </a:r>
            <a:r>
              <a:rPr b="1" baseline="30000" i="0" lang="en-US" sz="2775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+</a:t>
            </a:r>
            <a:r>
              <a:rPr b="1" baseline="-25000" i="1" lang="en-US" sz="2775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(aq) </a:t>
            </a:r>
            <a:endParaRPr b="1" i="0" sz="2775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indent="-274320" lvl="0" marL="274320" marR="0" rtl="0" algn="l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accent3"/>
              </a:buClr>
              <a:buSzPts val="2636"/>
              <a:buFont typeface="Noto Sans Symbols"/>
              <a:buChar char="●"/>
            </a:pPr>
            <a:r>
              <a:rPr b="1" i="0" lang="en-US" sz="2775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The chemical formula of an acid usually starts with Hydrogen (H-).</a:t>
            </a:r>
            <a:endParaRPr/>
          </a:p>
          <a:p>
            <a:pPr indent="-274320" lvl="0" marL="274320" marR="0" rtl="0" algn="l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chemeClr val="accent3"/>
              </a:buClr>
              <a:buSzPts val="2636"/>
              <a:buFont typeface="Noto Sans Symbols"/>
              <a:buChar char="●"/>
            </a:pPr>
            <a:r>
              <a:rPr b="1" i="0" lang="en-US" sz="2775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Acids with a carbon usually have the                              C written first.</a:t>
            </a:r>
            <a:endParaRPr/>
          </a:p>
          <a:p>
            <a:pPr indent="-129238" lvl="0" marL="274320" marR="0" rtl="0" algn="l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None/>
            </a:pPr>
            <a:r>
              <a:t/>
            </a:r>
            <a:endParaRPr b="0" i="0" sz="2405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descr="C:\Documents and Settings\SD23\Local Settings\Temporary Internet Files\Content.IE5\0OAR8W69\MCNA01589_0000[1].wmf" id="167" name="Google Shape;167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34200" y="5029200"/>
            <a:ext cx="1614830" cy="15060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