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692B47E-7323-4BFA-B0F7-B57DF0BED705}">
  <a:tblStyle styleId="{8692B47E-7323-4BFA-B0F7-B57DF0BED70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5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0" i="0" lang="en-US" sz="1800" u="none" cap="none" strike="noStrike"/>
              <a:t>Figure 1.1 Caption Question: What is the significance of the Spirit Bear to First Peoples? How do First Peoples use the Pacific Dogwood?</a:t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1" i="0" lang="en-US" sz="1800" u="none" cap="none" strike="noStrike"/>
              <a:t>cell</a:t>
            </a:r>
            <a:r>
              <a:rPr b="0" i="0" lang="en-US" sz="1800" u="none" cap="none" strike="noStrike"/>
              <a:t>: the basic structural and functional unit of life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28650" y="1397000"/>
            <a:ext cx="7886700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29841" y="365126"/>
            <a:ext cx="7886700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x="2182019" y="-156369"/>
            <a:ext cx="477996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28650" y="365127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28650" y="1411290"/>
            <a:ext cx="3886200" cy="4765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29150" y="1411290"/>
            <a:ext cx="3886200" cy="4765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397000"/>
            <a:ext cx="7886700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0"/>
            <a:ext cx="9144000" cy="6858000"/>
            <a:chOff x="0" y="0"/>
            <a:chExt cx="2147483647" cy="2147483647"/>
          </a:xfrm>
        </p:grpSpPr>
        <p:pic>
          <p:nvPicPr>
            <p:cNvPr id="64" name="Shape 64"/>
            <p:cNvPicPr preferRelativeResize="0"/>
            <p:nvPr/>
          </p:nvPicPr>
          <p:blipFill rotWithShape="1">
            <a:blip r:embed="rId1">
              <a:alphaModFix/>
            </a:blip>
            <a:srcRect b="3883" l="0" r="0" t="0"/>
            <a:stretch/>
          </p:blipFill>
          <p:spPr>
            <a:xfrm>
              <a:off x="0" y="0"/>
              <a:ext cx="2147483647" cy="2063966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Shape 65"/>
            <p:cNvPicPr preferRelativeResize="0"/>
            <p:nvPr/>
          </p:nvPicPr>
          <p:blipFill rotWithShape="1">
            <a:blip r:embed="rId2">
              <a:alphaModFix/>
            </a:blip>
            <a:srcRect b="0" l="0" r="0" t="95993"/>
            <a:stretch/>
          </p:blipFill>
          <p:spPr>
            <a:xfrm>
              <a:off x="0" y="2063966945"/>
              <a:ext cx="2147483647" cy="83516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Shape 66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28650" y="1397000"/>
            <a:ext cx="7886700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0" y="0"/>
            <a:ext cx="9144000" cy="6858000"/>
            <a:chOff x="0" y="0"/>
            <a:chExt cx="2147483647" cy="2147483647"/>
          </a:xfrm>
        </p:grpSpPr>
        <p:pic>
          <p:nvPicPr>
            <p:cNvPr id="80" name="Shape 80"/>
            <p:cNvPicPr preferRelativeResize="0"/>
            <p:nvPr/>
          </p:nvPicPr>
          <p:blipFill rotWithShape="1">
            <a:blip r:embed="rId1">
              <a:alphaModFix/>
            </a:blip>
            <a:srcRect b="3883" l="0" r="0" t="0"/>
            <a:stretch/>
          </p:blipFill>
          <p:spPr>
            <a:xfrm>
              <a:off x="0" y="0"/>
              <a:ext cx="2147483647" cy="2063966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Shape 81"/>
            <p:cNvPicPr preferRelativeResize="0"/>
            <p:nvPr/>
          </p:nvPicPr>
          <p:blipFill rotWithShape="1">
            <a:blip r:embed="rId2">
              <a:alphaModFix/>
            </a:blip>
            <a:srcRect b="0" l="0" r="0" t="95993"/>
            <a:stretch/>
          </p:blipFill>
          <p:spPr>
            <a:xfrm>
              <a:off x="0" y="2063966945"/>
              <a:ext cx="2147483647" cy="83516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Shape 82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8650" y="1397000"/>
            <a:ext cx="7886700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0" y="0"/>
            <a:ext cx="9144000" cy="6858000"/>
            <a:chOff x="0" y="0"/>
            <a:chExt cx="2147483647" cy="2147483647"/>
          </a:xfrm>
        </p:grpSpPr>
        <p:pic>
          <p:nvPicPr>
            <p:cNvPr id="95" name="Shape 95"/>
            <p:cNvPicPr preferRelativeResize="0"/>
            <p:nvPr/>
          </p:nvPicPr>
          <p:blipFill rotWithShape="1">
            <a:blip r:embed="rId1">
              <a:alphaModFix/>
            </a:blip>
            <a:srcRect b="3883" l="0" r="0" t="0"/>
            <a:stretch/>
          </p:blipFill>
          <p:spPr>
            <a:xfrm>
              <a:off x="0" y="0"/>
              <a:ext cx="2147483647" cy="2063966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 rotWithShape="1">
            <a:blip r:embed="rId2">
              <a:alphaModFix/>
            </a:blip>
            <a:srcRect b="0" l="0" r="0" t="95993"/>
            <a:stretch/>
          </p:blipFill>
          <p:spPr>
            <a:xfrm>
              <a:off x="0" y="2063966945"/>
              <a:ext cx="2147483647" cy="83516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Shape 97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28650" y="1397000"/>
            <a:ext cx="7886700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682" t="0"/>
          <a:stretch/>
        </p:blipFill>
        <p:spPr>
          <a:xfrm>
            <a:off x="655637" y="557212"/>
            <a:ext cx="7832725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" type="subTitle"/>
          </p:nvPr>
        </p:nvSpPr>
        <p:spPr>
          <a:xfrm>
            <a:off x="1143000" y="5913437"/>
            <a:ext cx="6858000" cy="94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 Science Connections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28650" y="1536700"/>
            <a:ext cx="4025900" cy="464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are unicellular and multicellular living things similar and different?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living things need energy, and where do they get it?</a:t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937" y="1431925"/>
            <a:ext cx="2835275" cy="268922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7875" y="3395662"/>
            <a:ext cx="2560637" cy="2535237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28650" y="4159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Living things respond to stimuli,</a:t>
            </a:r>
            <a:b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grow, and reproduce.</a:t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28650" y="1712912"/>
            <a:ext cx="3886200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Respond to stimuli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Reproduce</a:t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4700" y="1547812"/>
            <a:ext cx="2889250" cy="2884487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3137" y="3633787"/>
            <a:ext cx="2578100" cy="2535237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Respond to Stimuli</a:t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28650" y="1411287"/>
            <a:ext cx="7523162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Stimulus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(plural: stimuli): anything that causes a living thing to respond in a certain way</a:t>
            </a:r>
            <a:endParaRPr/>
          </a:p>
        </p:txBody>
      </p:sp>
      <p:graphicFrame>
        <p:nvGraphicFramePr>
          <p:cNvPr id="203" name="Shape 203"/>
          <p:cNvGraphicFramePr/>
          <p:nvPr/>
        </p:nvGraphicFramePr>
        <p:xfrm>
          <a:off x="881062" y="2490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{8692B47E-7323-4BFA-B0F7-B57DF0BED705}</a:tableStyleId>
              </a:tblPr>
              <a:tblGrid>
                <a:gridCol w="1846250"/>
                <a:gridCol w="2220900"/>
                <a:gridCol w="1631950"/>
                <a:gridCol w="1682750"/>
              </a:tblGrid>
              <a:tr h="639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stimuli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C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C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 of stimulus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CCD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Response to stimulus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CCDE"/>
                    </a:solidFill>
                  </a:tcPr>
                </a:tc>
              </a:tr>
              <a:tr h="118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Internal stimuli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Things that occur inside a living thing’s body that cause a response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Stomach growling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Eat food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External stimuli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Things that occur outside a living thing’s body in their surroundings that cause a response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Plant: grow towards the light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Respond to Stimuli</a:t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804987"/>
            <a:ext cx="78867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>
            <p:ph idx="1" type="body"/>
          </p:nvPr>
        </p:nvSpPr>
        <p:spPr>
          <a:xfrm>
            <a:off x="628650" y="4486275"/>
            <a:ext cx="2457450" cy="16208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caribou drinks in response to an internal stimulus (thirst).</a:t>
            </a:r>
            <a:endParaRPr/>
          </a:p>
        </p:txBody>
      </p:sp>
      <p:sp>
        <p:nvSpPr>
          <p:cNvPr id="211" name="Shape 211"/>
          <p:cNvSpPr txBox="1"/>
          <p:nvPr>
            <p:ph idx="4294967295" type="body"/>
          </p:nvPr>
        </p:nvSpPr>
        <p:spPr>
          <a:xfrm>
            <a:off x="3295650" y="4486275"/>
            <a:ext cx="2533650" cy="16208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plant growing toward the light is responding to an external stimulus.</a:t>
            </a:r>
            <a:endParaRPr/>
          </a:p>
        </p:txBody>
      </p:sp>
      <p:sp>
        <p:nvSpPr>
          <p:cNvPr id="212" name="Shape 212"/>
          <p:cNvSpPr txBox="1"/>
          <p:nvPr>
            <p:ph idx="4294967295" type="body"/>
          </p:nvPr>
        </p:nvSpPr>
        <p:spPr>
          <a:xfrm>
            <a:off x="6038850" y="4486275"/>
            <a:ext cx="2476500" cy="16208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Euglena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an eyespot that allows them to sense the external stimulus of light.</a:t>
            </a:r>
            <a:endParaRPr/>
          </a:p>
        </p:txBody>
      </p:sp>
      <p:sp>
        <p:nvSpPr>
          <p:cNvPr id="213" name="Shape 213"/>
          <p:cNvSpPr txBox="1"/>
          <p:nvPr>
            <p:ph idx="4294967295" type="body"/>
          </p:nvPr>
        </p:nvSpPr>
        <p:spPr>
          <a:xfrm>
            <a:off x="628650" y="1357312"/>
            <a:ext cx="1216025" cy="3095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Grow</a:t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28650" y="1411287"/>
            <a:ext cx="4090987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 grow by increasing in size, or in the number of cells, or both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Unicellular organisms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Grow by increasing in cell size up to a certain point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Multicellular organisms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Grow by increasing the number of cells in their body</a:t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900" y="1874837"/>
            <a:ext cx="2844800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Reproduce</a:t>
            </a:r>
            <a:endParaRPr/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28650" y="1411287"/>
            <a:ext cx="7535862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 reproduce using different methods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division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Bacteria divide into two cells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new cell is genetically the same as the original cell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Many organisms mate to reproduce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Offspring are genetically different from parents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5150" y="4133850"/>
            <a:ext cx="1930400" cy="191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4925" y="4133850"/>
            <a:ext cx="3514725" cy="191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idx="2" type="body"/>
          </p:nvPr>
        </p:nvSpPr>
        <p:spPr>
          <a:xfrm>
            <a:off x="555625" y="4133850"/>
            <a:ext cx="2470150" cy="1919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1.5: Bacteria reproduce by dividing into two cells that are identical. Other organisms produce offspring with a mate.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28650" y="1825625"/>
            <a:ext cx="418782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 two internal stimuli and two external stimuli that you respond to. How would your body respond to each of the stimuli?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is growing different from reproducing?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5550" y="1504950"/>
            <a:ext cx="2528887" cy="252412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6162" y="3292475"/>
            <a:ext cx="2451100" cy="2401887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Summary: Characteristics of Living Things</a:t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781050" y="1708150"/>
            <a:ext cx="353536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of cells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in nutrients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energy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waste that must be removed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Respond to stimuli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Reproduce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5075" y="1597025"/>
            <a:ext cx="2073275" cy="206692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4912" y="3633787"/>
            <a:ext cx="2103437" cy="2065337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0687" y="3633787"/>
            <a:ext cx="2084387" cy="2065337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48" name="Shape 2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637" y="1597025"/>
            <a:ext cx="2103437" cy="206692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4460" l="76" r="12914" t="18461"/>
          <a:stretch/>
        </p:blipFill>
        <p:spPr>
          <a:xfrm>
            <a:off x="66675" y="1328737"/>
            <a:ext cx="8997950" cy="52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type="ctrTitle"/>
          </p:nvPr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UNIT 1</a:t>
            </a:r>
            <a:b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processes are performed at the cellular level</a:t>
            </a:r>
            <a:endParaRPr/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850900" y="2409825"/>
            <a:ext cx="4454525" cy="2614612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TOPIC 1.1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characteristics of living things?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5450" y="2322512"/>
            <a:ext cx="2809875" cy="280352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628650" y="468312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1.1: What are the characteristics of living things?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28650" y="1674812"/>
            <a:ext cx="3886200" cy="450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living thing?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characteristics separate living things from non-living things?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sun a living thing?</a:t>
            </a:r>
            <a:endParaRPr/>
          </a:p>
          <a:p>
            <a: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3150" y="1938337"/>
            <a:ext cx="3479800" cy="346233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28650" y="468312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Living things are made of cells, take in nutrients, use energy, and produce waste.</a:t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28650" y="1674812"/>
            <a:ext cx="3886200" cy="450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 are: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of cells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in nutrients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energy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waste</a:t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737" y="1573212"/>
            <a:ext cx="2835275" cy="2687637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3900" y="3529012"/>
            <a:ext cx="2559050" cy="253682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Are Made of Cells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28650" y="1631950"/>
            <a:ext cx="4754562" cy="4545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</a:t>
            </a:r>
            <a:r>
              <a:rPr b="0" i="0" lang="en-US" sz="2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basic structural and functional unit of life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Carries out life processes: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Obtaining and using energy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Breaking down nutrients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Copying genetic material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Excreting waste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8312" y="1631950"/>
            <a:ext cx="2801937" cy="27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idx="2" type="body"/>
          </p:nvPr>
        </p:nvSpPr>
        <p:spPr>
          <a:xfrm>
            <a:off x="6210300" y="4221162"/>
            <a:ext cx="1481137" cy="3603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cell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Are Made of Cells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28650" y="1411287"/>
            <a:ext cx="7459662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 are made of: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cell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(unicellular or single-celled organisms)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cells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(multicellular organisms)</a:t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725" y="2917825"/>
            <a:ext cx="74104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2" type="body"/>
          </p:nvPr>
        </p:nvSpPr>
        <p:spPr>
          <a:xfrm>
            <a:off x="847725" y="5794375"/>
            <a:ext cx="7353300" cy="40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1.1: The cells of all organisms carry out life processes.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Take In Nutrients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28650" y="1411287"/>
            <a:ext cx="7886700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organisms get nutrients by eating food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Eat (consume) other organisms for food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Can produce their own food using the Sun’s energy and nutrients from their surroundings</a:t>
            </a:r>
            <a:endParaRPr/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1103312" y="5399087"/>
            <a:ext cx="6802437" cy="6238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1.2: Squirrels, sea otters, and humans are all consumers. The grass the squirrel is eating is an example of a producer.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312" y="3198812"/>
            <a:ext cx="6802437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628650" y="3651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Use Energy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28650" y="1411287"/>
            <a:ext cx="7862887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 use energy for life processes (growth, movement, sleep)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Get energy from the food they eat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Use food they make as a source of energy</a:t>
            </a:r>
            <a:endParaRPr/>
          </a:p>
        </p:txBody>
      </p:sp>
      <p:pic>
        <p:nvPicPr>
          <p:cNvPr id="171" name="Shape 17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162" y="3346450"/>
            <a:ext cx="3919537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391150" y="3608387"/>
            <a:ext cx="2674937" cy="19589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1.3: The snowy owl visits southern parts of B.C. from the Arctic in late fall and winter. Mice are among its sources of food energy.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28650" y="415925"/>
            <a:ext cx="7886700" cy="104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Produce Waste That Must Be Removed</a:t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28650" y="1639887"/>
            <a:ext cx="4973637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 things produce waste that is harmful if not removed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Unicellular organisms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Waste passes across the membrane of a cell into the environment, or is excreted by a vesicle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Multicellular organisms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structures and systems that collect and remove waste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Humans have kidneys that filter waste from blood</a:t>
            </a:r>
            <a:endParaRPr/>
          </a:p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5868987" y="4484687"/>
            <a:ext cx="2825750" cy="30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excretory system</a:t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26441" l="0" r="0" t="11740"/>
          <a:stretch/>
        </p:blipFill>
        <p:spPr>
          <a:xfrm>
            <a:off x="5838825" y="1825625"/>
            <a:ext cx="2944812" cy="260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