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 rot="5400000">
            <a:off x="2396331" y="57943"/>
            <a:ext cx="435133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0" name="Google Shape;50;p7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1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8" name="Google Shape;68;p1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1143000" y="4903787"/>
            <a:ext cx="6858000" cy="963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BC Science Connections 9</a:t>
            </a:r>
            <a:endParaRPr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 1: The continuity of life depends on cells being derived from cells</a:t>
            </a:r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575" y="655637"/>
            <a:ext cx="7816850" cy="36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>
            <p:ph type="title"/>
          </p:nvPr>
        </p:nvSpPr>
        <p:spPr>
          <a:xfrm>
            <a:off x="628650" y="533400"/>
            <a:ext cx="7886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DNA: An Organism’s Genetic Material</a:t>
            </a:r>
            <a:endParaRPr/>
          </a:p>
        </p:txBody>
      </p:sp>
      <p:sp>
        <p:nvSpPr>
          <p:cNvPr id="158" name="Google Shape;158;p22"/>
          <p:cNvSpPr txBox="1"/>
          <p:nvPr>
            <p:ph idx="1" type="body"/>
          </p:nvPr>
        </p:nvSpPr>
        <p:spPr>
          <a:xfrm>
            <a:off x="628650" y="1143000"/>
            <a:ext cx="8070850" cy="503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DNA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</a:t>
            </a: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eoxyribo</a:t>
            </a: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ucleic </a:t>
            </a: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cid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Stores the genetic information of an organism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Genetic information determines how an organism looks, functions, and behaves</a:t>
            </a:r>
            <a:endParaRPr/>
          </a:p>
        </p:txBody>
      </p:sp>
      <p:pic>
        <p:nvPicPr>
          <p:cNvPr id="159" name="Google Shape;15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937" y="2936875"/>
            <a:ext cx="8296275" cy="336708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/>
          <p:nvPr/>
        </p:nvSpPr>
        <p:spPr>
          <a:xfrm>
            <a:off x="6589712" y="4916487"/>
            <a:ext cx="2109787" cy="13239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1.5: An organism’s genetic information is encoded in its DNA sequence.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/>
          <p:nvPr>
            <p:ph type="title"/>
          </p:nvPr>
        </p:nvSpPr>
        <p:spPr>
          <a:xfrm>
            <a:off x="628650" y="444500"/>
            <a:ext cx="78867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DNA: Structure and Function</a:t>
            </a:r>
            <a:endParaRPr/>
          </a:p>
        </p:txBody>
      </p:sp>
      <p:sp>
        <p:nvSpPr>
          <p:cNvPr id="166" name="Google Shape;166;p23"/>
          <p:cNvSpPr txBox="1"/>
          <p:nvPr>
            <p:ph idx="1" type="body"/>
          </p:nvPr>
        </p:nvSpPr>
        <p:spPr>
          <a:xfrm>
            <a:off x="628650" y="1028700"/>
            <a:ext cx="8007350" cy="5148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0" i="0" lang="en-US" sz="23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Structure of DNA:</a:t>
            </a:r>
            <a:endParaRPr/>
          </a:p>
          <a:p>
            <a:pPr indent="-14605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Two long strands shaped like a twisted ladder</a:t>
            </a:r>
            <a:endParaRPr/>
          </a:p>
          <a:p>
            <a:pPr indent="-14605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Consists of many copies of four different chemical building blocks called </a:t>
            </a:r>
            <a:r>
              <a:rPr b="0" i="1" lang="en-US" sz="23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nucleotides</a:t>
            </a:r>
            <a:r>
              <a:rPr b="0" i="0" lang="en-US" sz="23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adenine (A), thymine (T), cytosine (C), guanine (G)</a:t>
            </a:r>
            <a:endParaRPr/>
          </a:p>
          <a:p>
            <a:pPr indent="-14605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DNA sequence: The specific order of nucleotides; the “code” that holds the genetic information</a:t>
            </a:r>
            <a:endParaRPr/>
          </a:p>
        </p:txBody>
      </p:sp>
      <p:pic>
        <p:nvPicPr>
          <p:cNvPr id="167" name="Google Shape;16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8037" y="3817937"/>
            <a:ext cx="6896100" cy="279876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 txBox="1"/>
          <p:nvPr/>
        </p:nvSpPr>
        <p:spPr>
          <a:xfrm>
            <a:off x="6694487" y="5605462"/>
            <a:ext cx="1687512" cy="3381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1.5: DNA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DNA: Structure and Function (continued)</a:t>
            </a:r>
            <a:endParaRPr/>
          </a:p>
        </p:txBody>
      </p:sp>
      <p:sp>
        <p:nvSpPr>
          <p:cNvPr id="174" name="Google Shape;174;p24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Function of DNA: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Stores the genetic information of an organism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An organism’s DNA is stored in each of its cells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DNA molecules coil and compact into a condensed form called </a:t>
            </a:r>
            <a:r>
              <a:rPr b="0" i="1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chromatin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to fit into the cells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Just before reproduction: DNA condenses further into structures called </a:t>
            </a:r>
            <a:r>
              <a:rPr b="1" i="1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chromosomes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During reproduction: Copies of chromosomes (and therefore DNA) are transferred to the offspring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Questions</a:t>
            </a:r>
            <a:endParaRPr/>
          </a:p>
        </p:txBody>
      </p:sp>
      <p:sp>
        <p:nvSpPr>
          <p:cNvPr id="180" name="Google Shape;180;p25"/>
          <p:cNvSpPr txBox="1"/>
          <p:nvPr>
            <p:ph idx="1" type="body"/>
          </p:nvPr>
        </p:nvSpPr>
        <p:spPr>
          <a:xfrm>
            <a:off x="628650" y="1825625"/>
            <a:ext cx="50053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is the function of DNA?</a:t>
            </a:r>
            <a:endParaRPr/>
          </a:p>
          <a:p>
            <a:pPr indent="-3365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How is sexual reproduction different from asexual reproduction?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Topic 1.1 Summary: Why is the reproduction of cells important?</a:t>
            </a:r>
            <a:endParaRPr/>
          </a:p>
        </p:txBody>
      </p:sp>
      <p:sp>
        <p:nvSpPr>
          <p:cNvPr id="186" name="Google Shape;186;p26"/>
          <p:cNvSpPr txBox="1"/>
          <p:nvPr>
            <p:ph idx="1" type="body"/>
          </p:nvPr>
        </p:nvSpPr>
        <p:spPr>
          <a:xfrm>
            <a:off x="628650" y="1825625"/>
            <a:ext cx="3832225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Reproduction ensures that life exists beyond its present generation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Reproduction transfers genetic information from parents to offspring</a:t>
            </a:r>
            <a:endParaRPr/>
          </a:p>
        </p:txBody>
      </p:sp>
      <p:pic>
        <p:nvPicPr>
          <p:cNvPr id="187" name="Google Shape;187;p26"/>
          <p:cNvPicPr preferRelativeResize="0"/>
          <p:nvPr/>
        </p:nvPicPr>
        <p:blipFill rotWithShape="1">
          <a:blip r:embed="rId3">
            <a:alphaModFix/>
          </a:blip>
          <a:srcRect b="2609" l="0" r="0" t="2608"/>
          <a:stretch/>
        </p:blipFill>
        <p:spPr>
          <a:xfrm>
            <a:off x="4572000" y="1825625"/>
            <a:ext cx="3669957" cy="3669957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Topic 1.1: Why is the reproduction of cells important?</a:t>
            </a:r>
            <a:endParaRPr/>
          </a:p>
        </p:txBody>
      </p:sp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628650" y="1825625"/>
            <a:ext cx="3597275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Reproduction ensures that life exists beyond its present generation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Reproduction transfers genetic information from parents to offspring</a:t>
            </a:r>
            <a:endParaRPr/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b="2609" l="0" r="0" t="2608"/>
          <a:stretch/>
        </p:blipFill>
        <p:spPr>
          <a:xfrm>
            <a:off x="4572000" y="1825625"/>
            <a:ext cx="3669957" cy="3669957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1: Reproduction ensures that life exists beyond its present generation.</a:t>
            </a:r>
            <a:endParaRPr/>
          </a:p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628650" y="1593850"/>
            <a:ext cx="7886700" cy="458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Kwantlen First Nation (Fort Langley): First Foods Ceremony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Welcomes the return of salmon during the start of the salmon run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Honours promise to renew and replenish the spirit and flesh</a:t>
            </a:r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6938962" y="5838825"/>
            <a:ext cx="1130300" cy="3381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1.1</a:t>
            </a:r>
            <a:endParaRPr/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4700" y="3425825"/>
            <a:ext cx="4719637" cy="28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Reproduction and Sustainability</a:t>
            </a:r>
            <a:endParaRPr/>
          </a:p>
        </p:txBody>
      </p:sp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628650" y="1690687"/>
            <a:ext cx="4202112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1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Sustainability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Ability of the environment and living things it supports to endure into the future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1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Reproduction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New organisms are produced from parent organism(s)</a:t>
            </a:r>
            <a:endParaRPr/>
          </a:p>
          <a:p>
            <a:pPr indent="-635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1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Sustainability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of living things depends on </a:t>
            </a:r>
            <a:r>
              <a:rPr b="1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reproduction</a:t>
            </a:r>
            <a:endParaRPr/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4150" y="1543050"/>
            <a:ext cx="3086100" cy="377348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/>
        </p:nvSpPr>
        <p:spPr>
          <a:xfrm>
            <a:off x="5264150" y="5416550"/>
            <a:ext cx="3086100" cy="10763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1.2: The Western Painted Turtle is found on B.C.’s southwest coast, where it is endangered.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Reproduction and Continuity</a:t>
            </a:r>
            <a:endParaRPr/>
          </a:p>
        </p:txBody>
      </p:sp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628650" y="1825625"/>
            <a:ext cx="756443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Cell Theory: All cells come from pre-existing cells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All cells are formed by reproduction</a:t>
            </a:r>
            <a:endParaRPr/>
          </a:p>
          <a:p>
            <a: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Continuity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How each species of organism continues to exist over time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Species can only exist in the future if they reproduce (produce offspring)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Questions</a:t>
            </a:r>
            <a:endParaRPr/>
          </a:p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628650" y="1825625"/>
            <a:ext cx="50053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does the word </a:t>
            </a:r>
            <a:r>
              <a:rPr b="0" i="1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continuity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mean in terms of reproduction?</a:t>
            </a:r>
            <a:endParaRPr/>
          </a:p>
          <a:p>
            <a:pPr indent="-3365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How are these three terms related: </a:t>
            </a:r>
            <a:r>
              <a:rPr b="0" i="1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reproduction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b="0" i="1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sustainability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b="0" i="1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continuity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?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2: Reproduction transfers genetic information from parents to offspring.</a:t>
            </a:r>
            <a:endParaRPr/>
          </a:p>
        </p:txBody>
      </p:sp>
      <p:sp>
        <p:nvSpPr>
          <p:cNvPr id="131" name="Google Shape;131;p19"/>
          <p:cNvSpPr txBox="1"/>
          <p:nvPr>
            <p:ph idx="1" type="body"/>
          </p:nvPr>
        </p:nvSpPr>
        <p:spPr>
          <a:xfrm>
            <a:off x="628650" y="1825625"/>
            <a:ext cx="40909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There are several different strategies for reproduction.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A) Flowers: Colours and scents attract animals to transfer pollen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B) Animals: Courtship rituals enable individuals to find mates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C) Bacteria: Reproduce on their own by dividing in two</a:t>
            </a:r>
            <a:endParaRPr/>
          </a:p>
        </p:txBody>
      </p:sp>
      <p:pic>
        <p:nvPicPr>
          <p:cNvPr id="132" name="Google Shape;13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6212" y="1690687"/>
            <a:ext cx="2725737" cy="1620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1450" y="3132137"/>
            <a:ext cx="2730500" cy="168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26050" y="4637087"/>
            <a:ext cx="2755900" cy="168116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/>
          <p:nvPr/>
        </p:nvSpPr>
        <p:spPr>
          <a:xfrm>
            <a:off x="1846262" y="5737225"/>
            <a:ext cx="3127375" cy="5857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1.3: Examples of different strategies for reproduction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628650" y="419100"/>
            <a:ext cx="7886700" cy="912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Basic Types of Reproduction: </a:t>
            </a:r>
            <a:b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Asexual and Sexual Reproduction</a:t>
            </a:r>
            <a:endParaRPr/>
          </a:p>
        </p:txBody>
      </p:sp>
      <p:sp>
        <p:nvSpPr>
          <p:cNvPr id="141" name="Google Shape;141;p20"/>
          <p:cNvSpPr txBox="1"/>
          <p:nvPr>
            <p:ph idx="1" type="body"/>
          </p:nvPr>
        </p:nvSpPr>
        <p:spPr>
          <a:xfrm>
            <a:off x="628650" y="1570037"/>
            <a:ext cx="4054475" cy="4606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A) Asexual reproduction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Requires only one parent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Produces genetically identical offspring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B) Sexual reproduction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Requires two parents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Produces genetically different offspring</a:t>
            </a:r>
            <a:endParaRPr/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42" name="Google Shape;14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6225" y="1331912"/>
            <a:ext cx="2484437" cy="2462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3200" y="4000500"/>
            <a:ext cx="2630487" cy="247491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 txBox="1"/>
          <p:nvPr/>
        </p:nvSpPr>
        <p:spPr>
          <a:xfrm>
            <a:off x="1246187" y="5762625"/>
            <a:ext cx="3436937" cy="58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1.4: A) Asexual reproduction and B) Sexual reproduction.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Basic Types of Reproduction: </a:t>
            </a:r>
            <a:br>
              <a:rPr b="1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Asexual and Sexual Reproduction (continued)</a:t>
            </a:r>
            <a:endParaRPr/>
          </a:p>
        </p:txBody>
      </p:sp>
      <p:sp>
        <p:nvSpPr>
          <p:cNvPr id="150" name="Google Shape;150;p21"/>
          <p:cNvSpPr txBox="1"/>
          <p:nvPr>
            <p:ph idx="1" type="body"/>
          </p:nvPr>
        </p:nvSpPr>
        <p:spPr>
          <a:xfrm>
            <a:off x="628650" y="1825625"/>
            <a:ext cx="363855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Both asexual and sexual reproduction:</a:t>
            </a: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Genetic information is passed onto offspring</a:t>
            </a: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Information is contained in DNA (the “molecule of life”)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51" name="Google Shape;15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7250" y="2149475"/>
            <a:ext cx="3848100" cy="316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 txBox="1"/>
          <p:nvPr/>
        </p:nvSpPr>
        <p:spPr>
          <a:xfrm>
            <a:off x="6694487" y="5605462"/>
            <a:ext cx="1687512" cy="3381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1.5: DNA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