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9144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44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5180012" y="0"/>
            <a:ext cx="3962400" cy="3444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914400" y="3300412"/>
            <a:ext cx="7315200" cy="2700337"/>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6513512"/>
            <a:ext cx="3962400" cy="3444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5180012" y="6513512"/>
            <a:ext cx="39624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0: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1: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2: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3: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4: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5: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6: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1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7: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1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8: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9: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0: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1: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2: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23: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2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2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54" name="Google Shape;254;p24:notes"/>
          <p:cNvSpPr txBox="1"/>
          <p:nvPr>
            <p:ph idx="1" type="body"/>
          </p:nvPr>
        </p:nvSpPr>
        <p:spPr>
          <a:xfrm>
            <a:off x="914400" y="3300412"/>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24:notes"/>
          <p:cNvSpPr txBox="1"/>
          <p:nvPr/>
        </p:nvSpPr>
        <p:spPr>
          <a:xfrm>
            <a:off x="5180012" y="6513512"/>
            <a:ext cx="39624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5: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2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71" name="Google Shape;271;p26:notes"/>
          <p:cNvSpPr txBox="1"/>
          <p:nvPr>
            <p:ph idx="1" type="body"/>
          </p:nvPr>
        </p:nvSpPr>
        <p:spPr>
          <a:xfrm>
            <a:off x="914400" y="3300412"/>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26:notes"/>
          <p:cNvSpPr txBox="1"/>
          <p:nvPr/>
        </p:nvSpPr>
        <p:spPr>
          <a:xfrm>
            <a:off x="5180012" y="6513512"/>
            <a:ext cx="39624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7: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2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28: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2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290" name="Google Shape;290;p29:notes"/>
          <p:cNvSpPr txBox="1"/>
          <p:nvPr>
            <p:ph idx="1" type="body"/>
          </p:nvPr>
        </p:nvSpPr>
        <p:spPr>
          <a:xfrm>
            <a:off x="914400" y="3300412"/>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gamete: male or female reproductive cell</a:t>
            </a:r>
            <a:endParaRPr/>
          </a:p>
        </p:txBody>
      </p:sp>
      <p:sp>
        <p:nvSpPr>
          <p:cNvPr id="291" name="Google Shape;291;p29:notes"/>
          <p:cNvSpPr txBox="1"/>
          <p:nvPr/>
        </p:nvSpPr>
        <p:spPr>
          <a:xfrm>
            <a:off x="5180012" y="6513512"/>
            <a:ext cx="39624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30: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8" name="Google Shape;298;p30: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31: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05" name="Google Shape;305;p31:notes"/>
          <p:cNvSpPr txBox="1"/>
          <p:nvPr>
            <p:ph idx="1" type="body"/>
          </p:nvPr>
        </p:nvSpPr>
        <p:spPr>
          <a:xfrm>
            <a:off x="914400" y="3300412"/>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fertilization: the process in which male and female gametes combine</a:t>
            </a:r>
            <a:endParaRPr/>
          </a:p>
          <a:p>
            <a:pPr indent="0" lvl="0" marL="0" rtl="0" algn="l">
              <a:spcBef>
                <a:spcPts val="0"/>
              </a:spcBef>
              <a:spcAft>
                <a:spcPts val="0"/>
              </a:spcAft>
              <a:buNone/>
            </a:pPr>
            <a:r>
              <a:t/>
            </a:r>
            <a:endParaRPr/>
          </a:p>
        </p:txBody>
      </p:sp>
      <p:sp>
        <p:nvSpPr>
          <p:cNvPr id="306" name="Google Shape;306;p31:notes"/>
          <p:cNvSpPr txBox="1"/>
          <p:nvPr/>
        </p:nvSpPr>
        <p:spPr>
          <a:xfrm>
            <a:off x="5180012" y="6513512"/>
            <a:ext cx="39624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32: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32: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33: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320" name="Google Shape;320;p33:notes"/>
          <p:cNvSpPr txBox="1"/>
          <p:nvPr>
            <p:ph idx="1" type="body"/>
          </p:nvPr>
        </p:nvSpPr>
        <p:spPr>
          <a:xfrm>
            <a:off x="914400" y="3300412"/>
            <a:ext cx="7315200" cy="27003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800"/>
              <a:buNone/>
            </a:pPr>
            <a:r>
              <a:rPr lang="en-US"/>
              <a:t>haploid: a cell with half the number of chromosomes as the parent cell</a:t>
            </a:r>
            <a:endParaRPr/>
          </a:p>
          <a:p>
            <a:pPr indent="0" lvl="0" marL="0" rtl="0" algn="l">
              <a:spcBef>
                <a:spcPts val="0"/>
              </a:spcBef>
              <a:spcAft>
                <a:spcPts val="0"/>
              </a:spcAft>
              <a:buSzPts val="1800"/>
              <a:buNone/>
            </a:pPr>
            <a:r>
              <a:t/>
            </a:r>
            <a:endParaRPr/>
          </a:p>
          <a:p>
            <a:pPr indent="0" lvl="0" marL="0" rtl="0" algn="l">
              <a:spcBef>
                <a:spcPts val="0"/>
              </a:spcBef>
              <a:spcAft>
                <a:spcPts val="0"/>
              </a:spcAft>
              <a:buSzPts val="1800"/>
              <a:buNone/>
            </a:pPr>
            <a:r>
              <a:rPr lang="en-US"/>
              <a:t>diploid: a cell with a complete set of chromosomes</a:t>
            </a:r>
            <a:endParaRPr/>
          </a:p>
        </p:txBody>
      </p:sp>
      <p:sp>
        <p:nvSpPr>
          <p:cNvPr id="321" name="Google Shape;321;p33:notes"/>
          <p:cNvSpPr txBox="1"/>
          <p:nvPr/>
        </p:nvSpPr>
        <p:spPr>
          <a:xfrm>
            <a:off x="5180012" y="6513512"/>
            <a:ext cx="3962400" cy="3444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4: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8" name="Google Shape;328;p3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35: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3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5: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6: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5" name="Google Shape;125;p6: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8: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0" name="Google Shape;140;p8: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9:notes"/>
          <p:cNvSpPr txBox="1"/>
          <p:nvPr>
            <p:ph idx="1" type="body"/>
          </p:nvPr>
        </p:nvSpPr>
        <p:spPr>
          <a:xfrm>
            <a:off x="914400" y="3300412"/>
            <a:ext cx="7315200" cy="2700337"/>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6" name="Google Shape;146;p9:notes"/>
          <p:cNvSpPr/>
          <p:nvPr>
            <p:ph idx="2" type="sldImg"/>
          </p:nvPr>
        </p:nvSpPr>
        <p:spPr>
          <a:xfrm>
            <a:off x="3028950" y="857250"/>
            <a:ext cx="3086100" cy="231457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2"/>
          <p:cNvSpPr txBox="1"/>
          <p:nvPr>
            <p:ph type="ctrTitle"/>
          </p:nvPr>
        </p:nvSpPr>
        <p:spPr>
          <a:xfrm>
            <a:off x="685800" y="1122363"/>
            <a:ext cx="77724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18" name="Google Shape;18;p2"/>
          <p:cNvSpPr txBox="1"/>
          <p:nvPr>
            <p:ph idx="1" type="subTitle"/>
          </p:nvPr>
        </p:nvSpPr>
        <p:spPr>
          <a:xfrm>
            <a:off x="1143000" y="3602038"/>
            <a:ext cx="6858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2" name="Shape 72"/>
        <p:cNvGrpSpPr/>
        <p:nvPr/>
      </p:nvGrpSpPr>
      <p:grpSpPr>
        <a:xfrm>
          <a:off x="0" y="0"/>
          <a:ext cx="0" cy="0"/>
          <a:chOff x="0" y="0"/>
          <a:chExt cx="0" cy="0"/>
        </a:xfrm>
      </p:grpSpPr>
      <p:sp>
        <p:nvSpPr>
          <p:cNvPr id="73" name="Google Shape;73;p1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74" name="Google Shape;74;p11"/>
          <p:cNvSpPr txBox="1"/>
          <p:nvPr>
            <p:ph idx="1" type="body"/>
          </p:nvPr>
        </p:nvSpPr>
        <p:spPr>
          <a:xfrm>
            <a:off x="6286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2" type="body"/>
          </p:nvPr>
        </p:nvSpPr>
        <p:spPr>
          <a:xfrm>
            <a:off x="4629150" y="1825625"/>
            <a:ext cx="38862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79" name="Shape 79"/>
        <p:cNvGrpSpPr/>
        <p:nvPr/>
      </p:nvGrpSpPr>
      <p:grpSpPr>
        <a:xfrm>
          <a:off x="0" y="0"/>
          <a:ext cx="0" cy="0"/>
          <a:chOff x="0" y="0"/>
          <a:chExt cx="0" cy="0"/>
        </a:xfrm>
      </p:grpSpPr>
      <p:sp>
        <p:nvSpPr>
          <p:cNvPr id="80" name="Google Shape;80;p12"/>
          <p:cNvSpPr txBox="1"/>
          <p:nvPr>
            <p:ph type="title"/>
          </p:nvPr>
        </p:nvSpPr>
        <p:spPr>
          <a:xfrm>
            <a:off x="623888" y="1709739"/>
            <a:ext cx="78867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60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81" name="Google Shape;81;p12"/>
          <p:cNvSpPr txBox="1"/>
          <p:nvPr>
            <p:ph idx="1" type="body"/>
          </p:nvPr>
        </p:nvSpPr>
        <p:spPr>
          <a:xfrm>
            <a:off x="623888" y="4589464"/>
            <a:ext cx="78867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2" name="Google Shape;82;p12"/>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2"/>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3"/>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4" name="Google Shape;24;p3"/>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3"/>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8" name="Shape 28"/>
        <p:cNvGrpSpPr/>
        <p:nvPr/>
      </p:nvGrpSpPr>
      <p:grpSpPr>
        <a:xfrm>
          <a:off x="0" y="0"/>
          <a:ext cx="0" cy="0"/>
          <a:chOff x="0" y="0"/>
          <a:chExt cx="0" cy="0"/>
        </a:xfrm>
      </p:grpSpPr>
      <p:sp>
        <p:nvSpPr>
          <p:cNvPr id="29" name="Google Shape;29;p4"/>
          <p:cNvSpPr txBox="1"/>
          <p:nvPr>
            <p:ph type="title"/>
          </p:nvPr>
        </p:nvSpPr>
        <p:spPr>
          <a:xfrm rot="5400000">
            <a:off x="4623593" y="2285206"/>
            <a:ext cx="5811838" cy="1971675"/>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0" name="Google Shape;30;p4"/>
          <p:cNvSpPr txBox="1"/>
          <p:nvPr>
            <p:ph idx="1" type="body"/>
          </p:nvPr>
        </p:nvSpPr>
        <p:spPr>
          <a:xfrm rot="5400000">
            <a:off x="623093" y="370681"/>
            <a:ext cx="5811838" cy="5800725"/>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4" name="Shape 34"/>
        <p:cNvGrpSpPr/>
        <p:nvPr/>
      </p:nvGrpSpPr>
      <p:grpSpPr>
        <a:xfrm>
          <a:off x="0" y="0"/>
          <a:ext cx="0" cy="0"/>
          <a:chOff x="0" y="0"/>
          <a:chExt cx="0" cy="0"/>
        </a:xfrm>
      </p:grpSpPr>
      <p:sp>
        <p:nvSpPr>
          <p:cNvPr id="35" name="Google Shape;35;p5"/>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36" name="Google Shape;36;p5"/>
          <p:cNvSpPr txBox="1"/>
          <p:nvPr>
            <p:ph idx="1" type="body"/>
          </p:nvPr>
        </p:nvSpPr>
        <p:spPr>
          <a:xfrm rot="5400000">
            <a:off x="2396331" y="57943"/>
            <a:ext cx="4351337" cy="78867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5"/>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5"/>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0" name="Shape 40"/>
        <p:cNvGrpSpPr/>
        <p:nvPr/>
      </p:nvGrpSpPr>
      <p:grpSpPr>
        <a:xfrm>
          <a:off x="0" y="0"/>
          <a:ext cx="0" cy="0"/>
          <a:chOff x="0" y="0"/>
          <a:chExt cx="0" cy="0"/>
        </a:xfrm>
      </p:grpSpPr>
      <p:sp>
        <p:nvSpPr>
          <p:cNvPr id="41" name="Google Shape;41;p6"/>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2" name="Google Shape;42;p6"/>
          <p:cNvSpPr/>
          <p:nvPr>
            <p:ph idx="2" type="pic"/>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sz="3200">
                <a:solidFill>
                  <a:schemeClr val="dk1"/>
                </a:solidFill>
                <a:latin typeface="Times"/>
                <a:ea typeface="Times"/>
                <a:cs typeface="Times"/>
                <a:sym typeface="Times"/>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Times"/>
                <a:ea typeface="Times"/>
                <a:cs typeface="Times"/>
                <a:sym typeface="Times"/>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Times"/>
                <a:ea typeface="Times"/>
                <a:cs typeface="Times"/>
                <a:sym typeface="Times"/>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imes"/>
                <a:ea typeface="Times"/>
                <a:cs typeface="Times"/>
                <a:sym typeface="Times"/>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Times"/>
                <a:ea typeface="Times"/>
                <a:cs typeface="Times"/>
                <a:sym typeface="Times"/>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43" name="Google Shape;43;p6"/>
          <p:cNvSpPr txBox="1"/>
          <p:nvPr>
            <p:ph idx="1"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4" name="Google Shape;44;p6"/>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7" name="Shape 47"/>
        <p:cNvGrpSpPr/>
        <p:nvPr/>
      </p:nvGrpSpPr>
      <p:grpSpPr>
        <a:xfrm>
          <a:off x="0" y="0"/>
          <a:ext cx="0" cy="0"/>
          <a:chOff x="0" y="0"/>
          <a:chExt cx="0" cy="0"/>
        </a:xfrm>
      </p:grpSpPr>
      <p:sp>
        <p:nvSpPr>
          <p:cNvPr id="48" name="Google Shape;48;p7"/>
          <p:cNvSpPr txBox="1"/>
          <p:nvPr>
            <p:ph type="title"/>
          </p:nvPr>
        </p:nvSpPr>
        <p:spPr>
          <a:xfrm>
            <a:off x="629841" y="457200"/>
            <a:ext cx="2949178"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SzPts val="1400"/>
              <a:buNone/>
              <a:defRPr sz="3200"/>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49" name="Google Shape;49;p7"/>
          <p:cNvSpPr txBox="1"/>
          <p:nvPr>
            <p:ph idx="1" type="body"/>
          </p:nvPr>
        </p:nvSpPr>
        <p:spPr>
          <a:xfrm>
            <a:off x="3887391" y="987426"/>
            <a:ext cx="462915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0" name="Google Shape;50;p7"/>
          <p:cNvSpPr txBox="1"/>
          <p:nvPr>
            <p:ph idx="2" type="body"/>
          </p:nvPr>
        </p:nvSpPr>
        <p:spPr>
          <a:xfrm>
            <a:off x="629841" y="2057400"/>
            <a:ext cx="2949178"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1" name="Google Shape;51;p7"/>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7"/>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7"/>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8"/>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8" name="Shape 58"/>
        <p:cNvGrpSpPr/>
        <p:nvPr/>
      </p:nvGrpSpPr>
      <p:grpSpPr>
        <a:xfrm>
          <a:off x="0" y="0"/>
          <a:ext cx="0" cy="0"/>
          <a:chOff x="0" y="0"/>
          <a:chExt cx="0" cy="0"/>
        </a:xfrm>
      </p:grpSpPr>
      <p:sp>
        <p:nvSpPr>
          <p:cNvPr id="59" name="Google Shape;59;p9"/>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0" name="Google Shape;60;p9"/>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9"/>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9"/>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3" name="Shape 63"/>
        <p:cNvGrpSpPr/>
        <p:nvPr/>
      </p:nvGrpSpPr>
      <p:grpSpPr>
        <a:xfrm>
          <a:off x="0" y="0"/>
          <a:ext cx="0" cy="0"/>
          <a:chOff x="0" y="0"/>
          <a:chExt cx="0" cy="0"/>
        </a:xfrm>
      </p:grpSpPr>
      <p:sp>
        <p:nvSpPr>
          <p:cNvPr id="64" name="Google Shape;64;p10"/>
          <p:cNvSpPr txBox="1"/>
          <p:nvPr>
            <p:ph type="title"/>
          </p:nvPr>
        </p:nvSpPr>
        <p:spPr>
          <a:xfrm>
            <a:off x="629841" y="365126"/>
            <a:ext cx="78867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65" name="Google Shape;65;p10"/>
          <p:cNvSpPr txBox="1"/>
          <p:nvPr>
            <p:ph idx="1" type="body"/>
          </p:nvPr>
        </p:nvSpPr>
        <p:spPr>
          <a:xfrm>
            <a:off x="629842" y="1681163"/>
            <a:ext cx="3868340"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6" name="Google Shape;66;p10"/>
          <p:cNvSpPr txBox="1"/>
          <p:nvPr>
            <p:ph idx="2" type="body"/>
          </p:nvPr>
        </p:nvSpPr>
        <p:spPr>
          <a:xfrm>
            <a:off x="629842" y="2505075"/>
            <a:ext cx="3868340"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10"/>
          <p:cNvSpPr txBox="1"/>
          <p:nvPr>
            <p:ph idx="3" type="body"/>
          </p:nvPr>
        </p:nvSpPr>
        <p:spPr>
          <a:xfrm>
            <a:off x="4629150" y="1681163"/>
            <a:ext cx="3887391"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8" name="Google Shape;68;p10"/>
          <p:cNvSpPr txBox="1"/>
          <p:nvPr>
            <p:ph idx="4" type="body"/>
          </p:nvPr>
        </p:nvSpPr>
        <p:spPr>
          <a:xfrm>
            <a:off x="4629150" y="2505075"/>
            <a:ext cx="3887391"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0"/>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Times"/>
                <a:ea typeface="Times"/>
                <a:cs typeface="Times"/>
                <a:sym typeface="Time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0"/>
            <a:ext cx="9144000" cy="6858000"/>
          </a:xfrm>
          <a:prstGeom prst="rect">
            <a:avLst/>
          </a:prstGeom>
          <a:noFill/>
          <a:ln>
            <a:noFill/>
          </a:ln>
        </p:spPr>
      </p:pic>
      <p:sp>
        <p:nvSpPr>
          <p:cNvPr id="11" name="Google Shape;11;p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1pPr>
            <a:lvl2pPr lvl="1"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5pPr>
            <a:lvl6pPr lvl="5"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6pPr>
            <a:lvl7pPr lvl="6"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7pPr>
            <a:lvl8pPr lvl="7"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8pPr>
            <a:lvl9pPr lvl="8" marR="0" rtl="0" algn="l">
              <a:lnSpc>
                <a:spcPct val="90000"/>
              </a:lnSpc>
              <a:spcBef>
                <a:spcPts val="0"/>
              </a:spcBef>
              <a:spcAft>
                <a:spcPts val="0"/>
              </a:spcAft>
              <a:buSzPts val="1400"/>
              <a:buNone/>
              <a:defRPr b="1" i="0" sz="4400" u="none" cap="none" strike="noStrike">
                <a:solidFill>
                  <a:schemeClr val="dk1"/>
                </a:solidFill>
                <a:latin typeface="Arial"/>
                <a:ea typeface="Arial"/>
                <a:cs typeface="Arial"/>
                <a:sym typeface="Arial"/>
              </a:defRPr>
            </a:lvl9pPr>
          </a:lstStyle>
          <a:p/>
        </p:txBody>
      </p:sp>
      <p:sp>
        <p:nvSpPr>
          <p:cNvPr id="12" name="Google Shape;12;p1"/>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Times"/>
                <a:ea typeface="Times"/>
                <a:cs typeface="Times"/>
                <a:sym typeface="Times"/>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Times"/>
                <a:ea typeface="Times"/>
                <a:cs typeface="Times"/>
                <a:sym typeface="Times"/>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Times"/>
                <a:ea typeface="Times"/>
                <a:cs typeface="Times"/>
                <a:sym typeface="Times"/>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a:ea typeface="Times"/>
                <a:cs typeface="Times"/>
                <a:sym typeface="Times"/>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a:ea typeface="Times"/>
                <a:cs typeface="Times"/>
                <a:sym typeface="Time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0" type="dt"/>
          </p:nvPr>
        </p:nvSpPr>
        <p:spPr>
          <a:xfrm>
            <a:off x="628650" y="6356350"/>
            <a:ext cx="20574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Times"/>
                <a:ea typeface="Times"/>
                <a:cs typeface="Times"/>
                <a:sym typeface="Times"/>
              </a:defRPr>
            </a:lvl1pPr>
            <a:lvl2pPr lvl="1"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4" name="Google Shape;14;p1"/>
          <p:cNvSpPr txBox="1"/>
          <p:nvPr>
            <p:ph idx="11" type="ftr"/>
          </p:nvPr>
        </p:nvSpPr>
        <p:spPr>
          <a:xfrm>
            <a:off x="3028950" y="6356350"/>
            <a:ext cx="30861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2400" u="none" cap="none" strike="noStrike">
                <a:solidFill>
                  <a:schemeClr val="dk1"/>
                </a:solidFill>
                <a:latin typeface="Calibri"/>
                <a:ea typeface="Calibri"/>
                <a:cs typeface="Calibri"/>
                <a:sym typeface="Calibri"/>
              </a:defRPr>
            </a:lvl9pPr>
          </a:lstStyle>
          <a:p/>
        </p:txBody>
      </p:sp>
      <p:sp>
        <p:nvSpPr>
          <p:cNvPr id="15" name="Google Shape;15;p1"/>
          <p:cNvSpPr txBox="1"/>
          <p:nvPr>
            <p:ph idx="12" type="sldNum"/>
          </p:nvPr>
        </p:nvSpPr>
        <p:spPr>
          <a:xfrm>
            <a:off x="6457950" y="6356350"/>
            <a:ext cx="20574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1pPr>
            <a:lvl2pPr indent="0" lvl="1"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2pPr>
            <a:lvl3pPr indent="0" lvl="2"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3pPr>
            <a:lvl4pPr indent="0" lvl="3"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4pPr>
            <a:lvl5pPr indent="0" lvl="4"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5pPr>
            <a:lvl6pPr indent="0" lvl="5"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6pPr>
            <a:lvl7pPr indent="0" lvl="6"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7pPr>
            <a:lvl8pPr indent="0" lvl="7"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8pPr>
            <a:lvl9pPr indent="0" lvl="8" marL="0" marR="0" rtl="0" algn="r">
              <a:lnSpc>
                <a:spcPct val="100000"/>
              </a:lnSpc>
              <a:spcBef>
                <a:spcPts val="0"/>
              </a:spcBef>
              <a:spcAft>
                <a:spcPts val="0"/>
              </a:spcAft>
              <a:buClr>
                <a:srgbClr val="898989"/>
              </a:buClr>
              <a:buSzPts val="1200"/>
              <a:buFont typeface="Times"/>
              <a:buNone/>
              <a:defRPr b="0" i="0" sz="1200" u="none" cap="none" strike="noStrike">
                <a:solidFill>
                  <a:srgbClr val="898989"/>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0.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youtube.com/watch?v=VzDMG7ke69g" TargetMode="Externa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3"/>
          <p:cNvSpPr txBox="1"/>
          <p:nvPr>
            <p:ph idx="1" type="subTitle"/>
          </p:nvPr>
        </p:nvSpPr>
        <p:spPr>
          <a:xfrm>
            <a:off x="1143000" y="4903787"/>
            <a:ext cx="6858000" cy="963612"/>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0"/>
              </a:spcBef>
              <a:spcAft>
                <a:spcPts val="0"/>
              </a:spcAft>
              <a:buClr>
                <a:schemeClr val="dk1"/>
              </a:buClr>
              <a:buSzPts val="2200"/>
              <a:buNone/>
            </a:pPr>
            <a:r>
              <a:rPr b="0" i="0" lang="en-US" sz="2200" u="none">
                <a:solidFill>
                  <a:schemeClr val="dk1"/>
                </a:solidFill>
                <a:latin typeface="Arial"/>
                <a:ea typeface="Arial"/>
                <a:cs typeface="Arial"/>
                <a:sym typeface="Arial"/>
              </a:rPr>
              <a:t>BC Science Connections 9</a:t>
            </a:r>
            <a:endParaRPr/>
          </a:p>
          <a:p>
            <a:pPr indent="0" lvl="0" marL="0" rtl="0" algn="ctr">
              <a:lnSpc>
                <a:spcPct val="70000"/>
              </a:lnSpc>
              <a:spcBef>
                <a:spcPts val="1000"/>
              </a:spcBef>
              <a:spcAft>
                <a:spcPts val="0"/>
              </a:spcAft>
              <a:buClr>
                <a:schemeClr val="dk1"/>
              </a:buClr>
              <a:buSzPts val="2200"/>
              <a:buNone/>
            </a:pPr>
            <a:r>
              <a:rPr b="0" i="0" lang="en-US" sz="2200" u="none">
                <a:solidFill>
                  <a:schemeClr val="dk1"/>
                </a:solidFill>
                <a:latin typeface="Arial"/>
                <a:ea typeface="Arial"/>
                <a:cs typeface="Arial"/>
                <a:sym typeface="Arial"/>
              </a:rPr>
              <a:t>Unit 1: The continuity of life depends on cells being derived from cells</a:t>
            </a:r>
            <a:endParaRPr/>
          </a:p>
        </p:txBody>
      </p:sp>
      <p:pic>
        <p:nvPicPr>
          <p:cNvPr id="90" name="Google Shape;90;p13"/>
          <p:cNvPicPr preferRelativeResize="0"/>
          <p:nvPr/>
        </p:nvPicPr>
        <p:blipFill rotWithShape="1">
          <a:blip r:embed="rId3">
            <a:alphaModFix/>
          </a:blip>
          <a:srcRect b="0" l="0" r="0" t="0"/>
          <a:stretch/>
        </p:blipFill>
        <p:spPr>
          <a:xfrm>
            <a:off x="663575" y="655637"/>
            <a:ext cx="7816850" cy="3638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2"/>
          <p:cNvSpPr txBox="1"/>
          <p:nvPr>
            <p:ph type="title"/>
          </p:nvPr>
        </p:nvSpPr>
        <p:spPr>
          <a:xfrm>
            <a:off x="628650" y="587375"/>
            <a:ext cx="7886700" cy="89535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Number of Chromosomes in Cells: </a:t>
            </a:r>
            <a:br>
              <a:rPr b="1" i="0" lang="en-US" sz="2800" u="none">
                <a:solidFill>
                  <a:schemeClr val="dk1"/>
                </a:solidFill>
                <a:latin typeface="Arial"/>
                <a:ea typeface="Arial"/>
                <a:cs typeface="Arial"/>
                <a:sym typeface="Arial"/>
              </a:rPr>
            </a:br>
            <a:r>
              <a:rPr b="1" i="0" lang="en-US" sz="2800" u="none">
                <a:solidFill>
                  <a:schemeClr val="dk1"/>
                </a:solidFill>
                <a:latin typeface="Arial"/>
                <a:ea typeface="Arial"/>
                <a:cs typeface="Arial"/>
                <a:sym typeface="Arial"/>
              </a:rPr>
              <a:t>Haploid and Diploid</a:t>
            </a:r>
            <a:endParaRPr/>
          </a:p>
        </p:txBody>
      </p:sp>
      <p:sp>
        <p:nvSpPr>
          <p:cNvPr id="157" name="Google Shape;157;p22"/>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Gametes are </a:t>
            </a:r>
            <a:r>
              <a:rPr b="1" i="0" lang="en-US" sz="2800" u="none">
                <a:solidFill>
                  <a:schemeClr val="dk1"/>
                </a:solidFill>
                <a:latin typeface="Times"/>
                <a:ea typeface="Times"/>
                <a:cs typeface="Times"/>
                <a:sym typeface="Times"/>
              </a:rPr>
              <a:t>haploid</a:t>
            </a:r>
            <a:r>
              <a:rPr b="0" i="0" lang="en-US" sz="2800" u="none">
                <a:solidFill>
                  <a:schemeClr val="dk1"/>
                </a:solidFill>
                <a:latin typeface="Times"/>
                <a:ea typeface="Times"/>
                <a:cs typeface="Times"/>
                <a:sym typeface="Times"/>
              </a:rPr>
              <a:t> cells (have half the number of normal chromosomes)</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When they combine in sexual reproduction, they form a zygote which is a </a:t>
            </a:r>
            <a:r>
              <a:rPr b="1" i="0" lang="en-US" sz="2800" u="none">
                <a:solidFill>
                  <a:schemeClr val="dk1"/>
                </a:solidFill>
                <a:latin typeface="Times"/>
                <a:ea typeface="Times"/>
                <a:cs typeface="Times"/>
                <a:sym typeface="Times"/>
              </a:rPr>
              <a:t>diploid</a:t>
            </a:r>
            <a:r>
              <a:rPr b="0" i="0" lang="en-US" sz="2800" u="none">
                <a:solidFill>
                  <a:schemeClr val="dk1"/>
                </a:solidFill>
                <a:latin typeface="Times"/>
                <a:ea typeface="Times"/>
                <a:cs typeface="Times"/>
                <a:sym typeface="Times"/>
              </a:rPr>
              <a:t> cell (have the full number of chromosomes)</a:t>
            </a:r>
            <a:endParaRPr/>
          </a:p>
          <a:p>
            <a:pPr indent="-228600" lvl="1" marL="685800" marR="0" rtl="0" algn="l">
              <a:lnSpc>
                <a:spcPct val="90000"/>
              </a:lnSpc>
              <a:spcBef>
                <a:spcPts val="50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Body cells are diploid cells (example: skin cells)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3"/>
          <p:cNvSpPr txBox="1"/>
          <p:nvPr>
            <p:ph type="title"/>
          </p:nvPr>
        </p:nvSpPr>
        <p:spPr>
          <a:xfrm>
            <a:off x="628650" y="503237"/>
            <a:ext cx="7886700" cy="84613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Number of Chromosomes in Cells: </a:t>
            </a:r>
            <a:br>
              <a:rPr b="1" i="0" lang="en-US" sz="2400" u="none">
                <a:solidFill>
                  <a:schemeClr val="dk1"/>
                </a:solidFill>
                <a:latin typeface="Arial"/>
                <a:ea typeface="Arial"/>
                <a:cs typeface="Arial"/>
                <a:sym typeface="Arial"/>
              </a:rPr>
            </a:br>
            <a:r>
              <a:rPr b="1" i="0" lang="en-US" sz="2400" u="none">
                <a:solidFill>
                  <a:schemeClr val="dk1"/>
                </a:solidFill>
                <a:latin typeface="Arial"/>
                <a:ea typeface="Arial"/>
                <a:cs typeface="Arial"/>
                <a:sym typeface="Arial"/>
              </a:rPr>
              <a:t>Haploid and Diploid (continued)</a:t>
            </a:r>
            <a:endParaRPr/>
          </a:p>
        </p:txBody>
      </p:sp>
      <p:sp>
        <p:nvSpPr>
          <p:cNvPr id="163" name="Google Shape;163;p23"/>
          <p:cNvSpPr txBox="1"/>
          <p:nvPr>
            <p:ph idx="1" type="body"/>
          </p:nvPr>
        </p:nvSpPr>
        <p:spPr>
          <a:xfrm>
            <a:off x="628650" y="5969000"/>
            <a:ext cx="8008937" cy="8890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How do diploid organisms produce haploid gametes?</a:t>
            </a:r>
            <a:endParaRPr/>
          </a:p>
        </p:txBody>
      </p:sp>
      <p:pic>
        <p:nvPicPr>
          <p:cNvPr id="164" name="Google Shape;164;p23"/>
          <p:cNvPicPr preferRelativeResize="0"/>
          <p:nvPr/>
        </p:nvPicPr>
        <p:blipFill rotWithShape="1">
          <a:blip r:embed="rId3">
            <a:alphaModFix/>
          </a:blip>
          <a:srcRect b="0" l="0" r="0" t="0"/>
          <a:stretch/>
        </p:blipFill>
        <p:spPr>
          <a:xfrm>
            <a:off x="852487" y="1816100"/>
            <a:ext cx="7451725" cy="4152900"/>
          </a:xfrm>
          <a:prstGeom prst="rect">
            <a:avLst/>
          </a:prstGeom>
          <a:noFill/>
          <a:ln>
            <a:noFill/>
          </a:ln>
        </p:spPr>
      </p:pic>
      <p:sp>
        <p:nvSpPr>
          <p:cNvPr id="165" name="Google Shape;165;p23"/>
          <p:cNvSpPr txBox="1"/>
          <p:nvPr/>
        </p:nvSpPr>
        <p:spPr>
          <a:xfrm>
            <a:off x="293687" y="1489075"/>
            <a:ext cx="2436812" cy="1077912"/>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1.19: When haploid gametes combine together, they form the diploid zygote.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4"/>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Meiosis Produces Unique Gametes</a:t>
            </a:r>
            <a:endParaRPr/>
          </a:p>
        </p:txBody>
      </p:sp>
      <p:sp>
        <p:nvSpPr>
          <p:cNvPr id="171" name="Google Shape;171;p24"/>
          <p:cNvSpPr txBox="1"/>
          <p:nvPr>
            <p:ph idx="1" type="body"/>
          </p:nvPr>
        </p:nvSpPr>
        <p:spPr>
          <a:xfrm>
            <a:off x="628650" y="1825625"/>
            <a:ext cx="7886700" cy="43513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a:solidFill>
                  <a:schemeClr val="dk1"/>
                </a:solidFill>
                <a:latin typeface="Times"/>
                <a:ea typeface="Times"/>
                <a:cs typeface="Times"/>
                <a:sym typeface="Times"/>
              </a:rPr>
              <a:t>Cells that produce gametes undergo a type of cell division called </a:t>
            </a:r>
            <a:r>
              <a:rPr b="0" i="1" lang="en-US" sz="2800" u="none">
                <a:solidFill>
                  <a:schemeClr val="dk1"/>
                </a:solidFill>
                <a:latin typeface="Times"/>
                <a:ea typeface="Times"/>
                <a:cs typeface="Times"/>
                <a:sym typeface="Times"/>
              </a:rPr>
              <a:t>meiosis</a:t>
            </a:r>
            <a:endParaRPr/>
          </a:p>
          <a:p>
            <a:pPr indent="-177800" lvl="0" marL="0" marR="0" rtl="0" algn="l">
              <a:lnSpc>
                <a:spcPct val="90000"/>
              </a:lnSpc>
              <a:spcBef>
                <a:spcPts val="1000"/>
              </a:spcBef>
              <a:spcAft>
                <a:spcPts val="0"/>
              </a:spcAft>
              <a:buClr>
                <a:schemeClr val="dk1"/>
              </a:buClr>
              <a:buSzPts val="2800"/>
              <a:buFont typeface="Arial"/>
              <a:buChar char="•"/>
            </a:pPr>
            <a:r>
              <a:rPr b="1" i="0" lang="en-US" sz="2800" u="none">
                <a:solidFill>
                  <a:schemeClr val="dk1"/>
                </a:solidFill>
                <a:latin typeface="Times"/>
                <a:ea typeface="Times"/>
                <a:cs typeface="Times"/>
                <a:sym typeface="Times"/>
              </a:rPr>
              <a:t>Meiosis</a:t>
            </a:r>
            <a:r>
              <a:rPr b="0" i="0" lang="en-US" sz="2800" u="none">
                <a:solidFill>
                  <a:schemeClr val="dk1"/>
                </a:solidFill>
                <a:latin typeface="Times"/>
                <a:ea typeface="Times"/>
                <a:cs typeface="Times"/>
                <a:sym typeface="Times"/>
              </a:rPr>
              <a:t>: a diploid cell divides twice to produce four haploid cells</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Offspring are genetically different from parents and from one another (gametes from parents are not genetically the same)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Meiosis: Prophase I</a:t>
            </a:r>
            <a:endParaRPr/>
          </a:p>
        </p:txBody>
      </p:sp>
      <p:sp>
        <p:nvSpPr>
          <p:cNvPr id="177" name="Google Shape;177;p25"/>
          <p:cNvSpPr txBox="1"/>
          <p:nvPr>
            <p:ph idx="1" type="body"/>
          </p:nvPr>
        </p:nvSpPr>
        <p:spPr>
          <a:xfrm>
            <a:off x="628650" y="1825625"/>
            <a:ext cx="3548062"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Nuclear membrane begins to disappear</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DNA condenses into duplicated chromosomes</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Homologous chromosomes are paired</a:t>
            </a:r>
            <a:endParaRPr/>
          </a:p>
        </p:txBody>
      </p:sp>
      <p:pic>
        <p:nvPicPr>
          <p:cNvPr id="178" name="Google Shape;178;p25"/>
          <p:cNvPicPr preferRelativeResize="0"/>
          <p:nvPr/>
        </p:nvPicPr>
        <p:blipFill rotWithShape="1">
          <a:blip r:embed="rId3">
            <a:alphaModFix/>
          </a:blip>
          <a:srcRect b="0" l="0" r="0" t="0"/>
          <a:stretch/>
        </p:blipFill>
        <p:spPr>
          <a:xfrm>
            <a:off x="4291012" y="1690687"/>
            <a:ext cx="4076700" cy="3873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6"/>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Meiosis: Metaphase I</a:t>
            </a:r>
            <a:endParaRPr/>
          </a:p>
        </p:txBody>
      </p:sp>
      <p:sp>
        <p:nvSpPr>
          <p:cNvPr id="184" name="Google Shape;184;p26"/>
          <p:cNvSpPr txBox="1"/>
          <p:nvPr>
            <p:ph idx="1" type="body"/>
          </p:nvPr>
        </p:nvSpPr>
        <p:spPr>
          <a:xfrm>
            <a:off x="628650" y="1825625"/>
            <a:ext cx="3906837"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Spindle fibres guide chromosome movement</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Homologous chromosome pairs line up along the middle of the cell</a:t>
            </a:r>
            <a:endParaRPr/>
          </a:p>
        </p:txBody>
      </p:sp>
      <p:pic>
        <p:nvPicPr>
          <p:cNvPr id="185" name="Google Shape;185;p26"/>
          <p:cNvPicPr preferRelativeResize="0"/>
          <p:nvPr/>
        </p:nvPicPr>
        <p:blipFill rotWithShape="1">
          <a:blip r:embed="rId3">
            <a:alphaModFix/>
          </a:blip>
          <a:srcRect b="0" l="0" r="0" t="0"/>
          <a:stretch/>
        </p:blipFill>
        <p:spPr>
          <a:xfrm>
            <a:off x="4535487" y="1589087"/>
            <a:ext cx="3987800" cy="3975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27"/>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Meiosis: Anaphase I</a:t>
            </a:r>
            <a:endParaRPr/>
          </a:p>
        </p:txBody>
      </p:sp>
      <p:sp>
        <p:nvSpPr>
          <p:cNvPr id="191" name="Google Shape;191;p27"/>
          <p:cNvSpPr txBox="1"/>
          <p:nvPr>
            <p:ph idx="1" type="body"/>
          </p:nvPr>
        </p:nvSpPr>
        <p:spPr>
          <a:xfrm>
            <a:off x="628650" y="1825625"/>
            <a:ext cx="369570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Homologous chromosome pairs separate and go to each end of the cell</a:t>
            </a:r>
            <a:endParaRPr/>
          </a:p>
        </p:txBody>
      </p:sp>
      <p:pic>
        <p:nvPicPr>
          <p:cNvPr id="192" name="Google Shape;192;p27"/>
          <p:cNvPicPr preferRelativeResize="0"/>
          <p:nvPr/>
        </p:nvPicPr>
        <p:blipFill rotWithShape="1">
          <a:blip r:embed="rId3">
            <a:alphaModFix/>
          </a:blip>
          <a:srcRect b="0" l="0" r="0" t="0"/>
          <a:stretch/>
        </p:blipFill>
        <p:spPr>
          <a:xfrm>
            <a:off x="4324350" y="1690687"/>
            <a:ext cx="4013200" cy="4292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8"/>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Meiosis: Telophase I</a:t>
            </a:r>
            <a:endParaRPr/>
          </a:p>
        </p:txBody>
      </p:sp>
      <p:sp>
        <p:nvSpPr>
          <p:cNvPr id="198" name="Google Shape;198;p28"/>
          <p:cNvSpPr txBox="1"/>
          <p:nvPr>
            <p:ph idx="1" type="body"/>
          </p:nvPr>
        </p:nvSpPr>
        <p:spPr>
          <a:xfrm>
            <a:off x="628650" y="1825625"/>
            <a:ext cx="4630737"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Two nuclei form</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Each nucleus contains half of the parent cell’s chromosomes but still in pairs</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Cell divides, forming two cells</a:t>
            </a:r>
            <a:endParaRPr/>
          </a:p>
        </p:txBody>
      </p:sp>
      <p:pic>
        <p:nvPicPr>
          <p:cNvPr id="199" name="Google Shape;199;p28"/>
          <p:cNvPicPr preferRelativeResize="0"/>
          <p:nvPr/>
        </p:nvPicPr>
        <p:blipFill rotWithShape="1">
          <a:blip r:embed="rId3">
            <a:alphaModFix/>
          </a:blip>
          <a:srcRect b="0" l="0" r="0" t="0"/>
          <a:stretch/>
        </p:blipFill>
        <p:spPr>
          <a:xfrm>
            <a:off x="5259387" y="1439862"/>
            <a:ext cx="2708275" cy="47371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29"/>
          <p:cNvSpPr txBox="1"/>
          <p:nvPr>
            <p:ph type="title"/>
          </p:nvPr>
        </p:nvSpPr>
        <p:spPr>
          <a:xfrm>
            <a:off x="628650" y="365125"/>
            <a:ext cx="7886700" cy="673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Meiosis: Prophase II</a:t>
            </a:r>
            <a:endParaRPr/>
          </a:p>
        </p:txBody>
      </p:sp>
      <p:sp>
        <p:nvSpPr>
          <p:cNvPr id="205" name="Google Shape;205;p29"/>
          <p:cNvSpPr txBox="1"/>
          <p:nvPr>
            <p:ph idx="1" type="body"/>
          </p:nvPr>
        </p:nvSpPr>
        <p:spPr>
          <a:xfrm>
            <a:off x="628650" y="1825625"/>
            <a:ext cx="4005262"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Nuclear membrane begins to disappear</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DNA exists as chromosomes</a:t>
            </a:r>
            <a:endParaRPr/>
          </a:p>
        </p:txBody>
      </p:sp>
      <p:pic>
        <p:nvPicPr>
          <p:cNvPr id="206" name="Google Shape;206;p29"/>
          <p:cNvPicPr preferRelativeResize="0"/>
          <p:nvPr/>
        </p:nvPicPr>
        <p:blipFill rotWithShape="1">
          <a:blip r:embed="rId3">
            <a:alphaModFix/>
          </a:blip>
          <a:srcRect b="0" l="0" r="0" t="0"/>
          <a:stretch/>
        </p:blipFill>
        <p:spPr>
          <a:xfrm>
            <a:off x="5399087" y="1331912"/>
            <a:ext cx="2352675" cy="516731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0"/>
          <p:cNvSpPr txBox="1"/>
          <p:nvPr>
            <p:ph type="title"/>
          </p:nvPr>
        </p:nvSpPr>
        <p:spPr>
          <a:xfrm>
            <a:off x="628650" y="365125"/>
            <a:ext cx="7886700" cy="62388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Meiosis: Metaphase II</a:t>
            </a:r>
            <a:endParaRPr/>
          </a:p>
        </p:txBody>
      </p:sp>
      <p:sp>
        <p:nvSpPr>
          <p:cNvPr id="212" name="Google Shape;212;p30"/>
          <p:cNvSpPr txBox="1"/>
          <p:nvPr>
            <p:ph idx="1" type="body"/>
          </p:nvPr>
        </p:nvSpPr>
        <p:spPr>
          <a:xfrm>
            <a:off x="628650" y="1825625"/>
            <a:ext cx="396875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Chromosomes line up along the middle of the cell</a:t>
            </a:r>
            <a:endParaRPr/>
          </a:p>
        </p:txBody>
      </p:sp>
      <p:pic>
        <p:nvPicPr>
          <p:cNvPr id="213" name="Google Shape;213;p30"/>
          <p:cNvPicPr preferRelativeResize="0"/>
          <p:nvPr/>
        </p:nvPicPr>
        <p:blipFill rotWithShape="1">
          <a:blip r:embed="rId3">
            <a:alphaModFix/>
          </a:blip>
          <a:srcRect b="0" l="0" r="0" t="0"/>
          <a:stretch/>
        </p:blipFill>
        <p:spPr>
          <a:xfrm rot="5400000">
            <a:off x="5441950" y="1101725"/>
            <a:ext cx="2387600" cy="2578100"/>
          </a:xfrm>
          <a:prstGeom prst="rect">
            <a:avLst/>
          </a:prstGeom>
          <a:noFill/>
          <a:ln>
            <a:noFill/>
          </a:ln>
        </p:spPr>
      </p:pic>
      <p:pic>
        <p:nvPicPr>
          <p:cNvPr id="214" name="Google Shape;214;p30"/>
          <p:cNvPicPr preferRelativeResize="0"/>
          <p:nvPr/>
        </p:nvPicPr>
        <p:blipFill rotWithShape="1">
          <a:blip r:embed="rId4">
            <a:alphaModFix/>
          </a:blip>
          <a:srcRect b="0" l="0" r="0" t="0"/>
          <a:stretch/>
        </p:blipFill>
        <p:spPr>
          <a:xfrm rot="5400000">
            <a:off x="5454650" y="3794125"/>
            <a:ext cx="2374900" cy="2667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1"/>
          <p:cNvSpPr txBox="1"/>
          <p:nvPr>
            <p:ph type="title"/>
          </p:nvPr>
        </p:nvSpPr>
        <p:spPr>
          <a:xfrm>
            <a:off x="628650" y="365125"/>
            <a:ext cx="7886700" cy="73501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Meiosis: Anaphase II</a:t>
            </a:r>
            <a:endParaRPr/>
          </a:p>
        </p:txBody>
      </p:sp>
      <p:sp>
        <p:nvSpPr>
          <p:cNvPr id="220" name="Google Shape;220;p31"/>
          <p:cNvSpPr txBox="1"/>
          <p:nvPr>
            <p:ph idx="1" type="body"/>
          </p:nvPr>
        </p:nvSpPr>
        <p:spPr>
          <a:xfrm>
            <a:off x="628650" y="1825625"/>
            <a:ext cx="394335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Copies of DNA are separated and go to each end of the cell</a:t>
            </a:r>
            <a:endParaRPr/>
          </a:p>
        </p:txBody>
      </p:sp>
      <p:pic>
        <p:nvPicPr>
          <p:cNvPr id="221" name="Google Shape;221;p31"/>
          <p:cNvPicPr preferRelativeResize="0"/>
          <p:nvPr/>
        </p:nvPicPr>
        <p:blipFill rotWithShape="1">
          <a:blip r:embed="rId3">
            <a:alphaModFix/>
          </a:blip>
          <a:srcRect b="0" l="0" r="0" t="0"/>
          <a:stretch/>
        </p:blipFill>
        <p:spPr>
          <a:xfrm rot="5400000">
            <a:off x="5537200" y="1173162"/>
            <a:ext cx="2095500" cy="2552700"/>
          </a:xfrm>
          <a:prstGeom prst="rect">
            <a:avLst/>
          </a:prstGeom>
          <a:noFill/>
          <a:ln>
            <a:noFill/>
          </a:ln>
        </p:spPr>
      </p:pic>
      <p:pic>
        <p:nvPicPr>
          <p:cNvPr id="222" name="Google Shape;222;p31"/>
          <p:cNvPicPr preferRelativeResize="0"/>
          <p:nvPr/>
        </p:nvPicPr>
        <p:blipFill rotWithShape="1">
          <a:blip r:embed="rId4">
            <a:alphaModFix/>
          </a:blip>
          <a:srcRect b="0" l="0" r="0" t="0"/>
          <a:stretch/>
        </p:blipFill>
        <p:spPr>
          <a:xfrm rot="5400000">
            <a:off x="5603875" y="3798887"/>
            <a:ext cx="2027237" cy="259873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Topic 1.3: How do living things sexually reproduce?</a:t>
            </a:r>
            <a:endParaRPr/>
          </a:p>
        </p:txBody>
      </p:sp>
      <p:sp>
        <p:nvSpPr>
          <p:cNvPr id="96" name="Google Shape;96;p14"/>
          <p:cNvSpPr txBox="1"/>
          <p:nvPr>
            <p:ph idx="1" type="body"/>
          </p:nvPr>
        </p:nvSpPr>
        <p:spPr>
          <a:xfrm>
            <a:off x="628650" y="1825625"/>
            <a:ext cx="424815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Male and female reproductive cells combine to produce a zygote.</a:t>
            </a:r>
            <a:endParaRPr/>
          </a:p>
          <a:p>
            <a:pPr indent="-228600" lvl="0" marL="228600" marR="0" rtl="0" algn="l">
              <a:lnSpc>
                <a:spcPct val="80000"/>
              </a:lnSpc>
              <a:spcBef>
                <a:spcPts val="100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Reproductive cells are formed by meiosis.</a:t>
            </a:r>
            <a:endParaRPr/>
          </a:p>
          <a:p>
            <a:pPr indent="-228600" lvl="0" marL="228600" marR="0" rtl="0" algn="l">
              <a:lnSpc>
                <a:spcPct val="80000"/>
              </a:lnSpc>
              <a:spcBef>
                <a:spcPts val="100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Development of the human zygote occurs in stages.</a:t>
            </a:r>
            <a:endParaRPr/>
          </a:p>
          <a:p>
            <a:pPr indent="-228600" lvl="0" marL="228600" marR="0" rtl="0" algn="l">
              <a:lnSpc>
                <a:spcPct val="80000"/>
              </a:lnSpc>
              <a:spcBef>
                <a:spcPts val="100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Sexual reproduction takes many forms.</a:t>
            </a:r>
            <a:endParaRPr/>
          </a:p>
        </p:txBody>
      </p:sp>
      <p:pic>
        <p:nvPicPr>
          <p:cNvPr id="97" name="Google Shape;97;p14"/>
          <p:cNvPicPr preferRelativeResize="0"/>
          <p:nvPr/>
        </p:nvPicPr>
        <p:blipFill rotWithShape="1">
          <a:blip r:embed="rId3">
            <a:alphaModFix/>
          </a:blip>
          <a:srcRect b="5906" l="0" r="0" t="5907"/>
          <a:stretch/>
        </p:blipFill>
        <p:spPr>
          <a:xfrm>
            <a:off x="4718221" y="1825625"/>
            <a:ext cx="3453199" cy="3453199"/>
          </a:xfrm>
          <a:prstGeom prst="ellipse">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9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ph type="title"/>
          </p:nvPr>
        </p:nvSpPr>
        <p:spPr>
          <a:xfrm>
            <a:off x="628650" y="685800"/>
            <a:ext cx="6199187" cy="5000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Meiosis: Telophase II</a:t>
            </a:r>
            <a:endParaRPr/>
          </a:p>
        </p:txBody>
      </p:sp>
      <p:sp>
        <p:nvSpPr>
          <p:cNvPr id="228" name="Google Shape;228;p32"/>
          <p:cNvSpPr txBox="1"/>
          <p:nvPr>
            <p:ph idx="1" type="body"/>
          </p:nvPr>
        </p:nvSpPr>
        <p:spPr>
          <a:xfrm>
            <a:off x="628650" y="1825625"/>
            <a:ext cx="428625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Four nuclei form</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Cell divides, forming four new cells</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Daughter cells have one copy of each chromosome (instead of the usual two copies). </a:t>
            </a:r>
            <a:endParaRPr/>
          </a:p>
          <a:p>
            <a:pPr indent="-228600" lvl="0" marL="228600" marR="0" rtl="0" algn="l">
              <a:lnSpc>
                <a:spcPct val="90000"/>
              </a:lnSpc>
              <a:spcBef>
                <a:spcPts val="1000"/>
              </a:spcBef>
              <a:spcAft>
                <a:spcPts val="0"/>
              </a:spcAft>
              <a:buClr>
                <a:schemeClr val="dk1"/>
              </a:buClr>
              <a:buSzPts val="2800"/>
              <a:buFont typeface="Arial"/>
              <a:buChar char="•"/>
            </a:pPr>
            <a:r>
              <a:rPr b="1" i="0" lang="en-US" sz="2800" u="none">
                <a:solidFill>
                  <a:schemeClr val="dk1"/>
                </a:solidFill>
                <a:latin typeface="Times"/>
                <a:ea typeface="Times"/>
                <a:cs typeface="Times"/>
                <a:sym typeface="Times"/>
              </a:rPr>
              <a:t>Whether they have the maternal or paternal version of each is random</a:t>
            </a:r>
            <a:endParaRPr/>
          </a:p>
          <a:p>
            <a:pPr indent="-50800" lvl="0" marL="228600" marR="0" rtl="0" algn="l">
              <a:lnSpc>
                <a:spcPct val="90000"/>
              </a:lnSpc>
              <a:spcBef>
                <a:spcPts val="1000"/>
              </a:spcBef>
              <a:spcAft>
                <a:spcPts val="0"/>
              </a:spcAft>
              <a:buClr>
                <a:schemeClr val="dk1"/>
              </a:buClr>
              <a:buSzPts val="2800"/>
              <a:buFont typeface="Arial"/>
              <a:buNone/>
            </a:pPr>
            <a:r>
              <a:t/>
            </a:r>
            <a:endParaRPr b="1" i="0" sz="2800" u="none">
              <a:solidFill>
                <a:schemeClr val="dk1"/>
              </a:solidFill>
              <a:latin typeface="Times"/>
              <a:ea typeface="Times"/>
              <a:cs typeface="Times"/>
              <a:sym typeface="Times"/>
            </a:endParaRPr>
          </a:p>
        </p:txBody>
      </p:sp>
      <p:pic>
        <p:nvPicPr>
          <p:cNvPr id="229" name="Google Shape;229;p32"/>
          <p:cNvPicPr preferRelativeResize="0"/>
          <p:nvPr/>
        </p:nvPicPr>
        <p:blipFill rotWithShape="1">
          <a:blip r:embed="rId3">
            <a:alphaModFix/>
          </a:blip>
          <a:srcRect b="0" l="0" r="0" t="0"/>
          <a:stretch/>
        </p:blipFill>
        <p:spPr>
          <a:xfrm rot="5400000">
            <a:off x="5582443" y="529431"/>
            <a:ext cx="3209925" cy="2363787"/>
          </a:xfrm>
          <a:prstGeom prst="rect">
            <a:avLst/>
          </a:prstGeom>
          <a:noFill/>
          <a:ln>
            <a:noFill/>
          </a:ln>
        </p:spPr>
      </p:pic>
      <p:pic>
        <p:nvPicPr>
          <p:cNvPr id="230" name="Google Shape;230;p32"/>
          <p:cNvPicPr preferRelativeResize="0"/>
          <p:nvPr/>
        </p:nvPicPr>
        <p:blipFill rotWithShape="1">
          <a:blip r:embed="rId4">
            <a:alphaModFix/>
          </a:blip>
          <a:srcRect b="0" l="0" r="0" t="0"/>
          <a:stretch/>
        </p:blipFill>
        <p:spPr>
          <a:xfrm rot="5400000">
            <a:off x="5615781" y="3826668"/>
            <a:ext cx="3143250" cy="2363787"/>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33"/>
          <p:cNvSpPr txBox="1"/>
          <p:nvPr>
            <p:ph type="title"/>
          </p:nvPr>
        </p:nvSpPr>
        <p:spPr>
          <a:xfrm>
            <a:off x="628650" y="685800"/>
            <a:ext cx="7886700" cy="5000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Meiosis: First Cell Division Summary</a:t>
            </a:r>
            <a:endParaRPr/>
          </a:p>
        </p:txBody>
      </p:sp>
      <p:pic>
        <p:nvPicPr>
          <p:cNvPr id="236" name="Google Shape;236;p33"/>
          <p:cNvPicPr preferRelativeResize="0"/>
          <p:nvPr/>
        </p:nvPicPr>
        <p:blipFill rotWithShape="1">
          <a:blip r:embed="rId3">
            <a:alphaModFix/>
          </a:blip>
          <a:srcRect b="0" l="0" r="0" t="0"/>
          <a:stretch/>
        </p:blipFill>
        <p:spPr>
          <a:xfrm>
            <a:off x="0" y="2087562"/>
            <a:ext cx="9144000" cy="2492375"/>
          </a:xfrm>
          <a:prstGeom prst="rect">
            <a:avLst/>
          </a:prstGeom>
          <a:noFill/>
          <a:ln>
            <a:noFill/>
          </a:ln>
        </p:spPr>
      </p:pic>
      <p:sp>
        <p:nvSpPr>
          <p:cNvPr id="237" name="Google Shape;237;p33"/>
          <p:cNvSpPr txBox="1"/>
          <p:nvPr/>
        </p:nvSpPr>
        <p:spPr>
          <a:xfrm>
            <a:off x="2592387" y="4970462"/>
            <a:ext cx="4710112" cy="83185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1.20: Meiosis produces four haploid cells from one diploid cell. These haploid cells are the gametes that take part in sexual reproduction.</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34"/>
          <p:cNvSpPr txBox="1"/>
          <p:nvPr>
            <p:ph type="title"/>
          </p:nvPr>
        </p:nvSpPr>
        <p:spPr>
          <a:xfrm>
            <a:off x="628650" y="536575"/>
            <a:ext cx="7886700" cy="5000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Meiosis: Second Cell Division Summary</a:t>
            </a:r>
            <a:endParaRPr/>
          </a:p>
        </p:txBody>
      </p:sp>
      <p:pic>
        <p:nvPicPr>
          <p:cNvPr id="243" name="Google Shape;243;p34"/>
          <p:cNvPicPr preferRelativeResize="0"/>
          <p:nvPr/>
        </p:nvPicPr>
        <p:blipFill rotWithShape="1">
          <a:blip r:embed="rId3">
            <a:alphaModFix/>
          </a:blip>
          <a:srcRect b="0" l="5946" r="0" t="0"/>
          <a:stretch/>
        </p:blipFill>
        <p:spPr>
          <a:xfrm>
            <a:off x="271462" y="1460500"/>
            <a:ext cx="8601075" cy="5072062"/>
          </a:xfrm>
          <a:prstGeom prst="rect">
            <a:avLst/>
          </a:prstGeom>
          <a:noFill/>
          <a:ln>
            <a:noFill/>
          </a:ln>
        </p:spPr>
      </p:pic>
      <p:sp>
        <p:nvSpPr>
          <p:cNvPr id="244" name="Google Shape;244;p34"/>
          <p:cNvSpPr txBox="1"/>
          <p:nvPr/>
        </p:nvSpPr>
        <p:spPr>
          <a:xfrm>
            <a:off x="271462" y="1177925"/>
            <a:ext cx="3744912" cy="1076325"/>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1.20: Meiosis produces four haploid cells from one diploid cell. These haploid cells are the gametes that take part in sexual reproduction.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5"/>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Discussion Questions</a:t>
            </a:r>
            <a:endParaRPr/>
          </a:p>
        </p:txBody>
      </p:sp>
      <p:sp>
        <p:nvSpPr>
          <p:cNvPr id="250" name="Google Shape;250;p35"/>
          <p:cNvSpPr txBox="1"/>
          <p:nvPr>
            <p:ph idx="1" type="body"/>
          </p:nvPr>
        </p:nvSpPr>
        <p:spPr>
          <a:xfrm>
            <a:off x="628650" y="1825625"/>
            <a:ext cx="5005387" cy="4351337"/>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What role does meiosis play in sexual reproduction?</a:t>
            </a:r>
            <a:endParaRPr/>
          </a:p>
          <a:p>
            <a:pPr indent="-336550" lvl="0" marL="514350" marR="0" rtl="0" algn="l">
              <a:lnSpc>
                <a:spcPct val="90000"/>
              </a:lnSpc>
              <a:spcBef>
                <a:spcPts val="1000"/>
              </a:spcBef>
              <a:spcAft>
                <a:spcPts val="0"/>
              </a:spcAft>
              <a:buClr>
                <a:schemeClr val="dk1"/>
              </a:buClr>
              <a:buSzPts val="2800"/>
              <a:buFont typeface="Calibri"/>
              <a:buNone/>
            </a:pPr>
            <a:r>
              <a:t/>
            </a:r>
            <a:endParaRPr b="0" i="0" sz="2800" u="none">
              <a:solidFill>
                <a:schemeClr val="dk1"/>
              </a:solidFill>
              <a:latin typeface="Times"/>
              <a:ea typeface="Times"/>
              <a:cs typeface="Times"/>
              <a:sym typeface="Times"/>
            </a:endParaRPr>
          </a:p>
          <a:p>
            <a:pPr indent="-514350" lvl="0" marL="514350" marR="0" rtl="0" algn="l">
              <a:lnSpc>
                <a:spcPct val="90000"/>
              </a:lnSpc>
              <a:spcBef>
                <a:spcPts val="100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Use a graphic organizer to show how meiosis is similar to and different from mitosis.</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a:solidFill>
                <a:schemeClr val="dk1"/>
              </a:solidFill>
              <a:latin typeface="Times"/>
              <a:ea typeface="Times"/>
              <a:cs typeface="Times"/>
              <a:sym typeface="Times"/>
            </a:endParaRPr>
          </a:p>
        </p:txBody>
      </p:sp>
      <p:pic>
        <p:nvPicPr>
          <p:cNvPr descr="Updated meiosis video. Join the Amoeba Sisters as they explore the meiosis stages with vocabulary including chromosomes, centromeres, centrioles, spindle fibers, and crossing over. Expand details to see table of contents 👇 This video also compares meiosis with mitosis. This video has a handout here: http://www.amoebasisters.com/handouts.html&#10;&#10;Major Points in Table of Contents:&#10;Mitosis vs. Meiosis Comparison 0:17&#10;Gametes and Chromosome Count Compared to Body Cells 0:46&#10;Interphase 1:44&#10;Meiosis I 3:36&#10;Crossing Over (in Prophase I) 3:56&#10;Meiosis II 5:25&#10;End Result of Meiosis 6:17&#10;&#10;Support us on Patreon! http://www.patreon.com/amoebasisters&#10;&#10;Our FREE resources:&#10;GIFs: http://www.amoebasisters.com/gifs.html&#10;Handouts: http://www.amoebasisters.com/handouts.html&#10;Comics: http://www.amoebasisters.com/parameciumparlorcomics&#10;&#10;Connect with us!&#10;Website: http://www.AmoebaSisters.com&#10;Twitter: http://www.twitter.com/AmoebaSisters&#10;Facebook: http://www.facebook.com/AmoebaSisters&#10;Tumblr: http://www.amoebasisters.tumblr.com&#10;Pinterest: http://www.pinterest.com/AmoebaSister­s&#10;Instagram: https://www.instagram.com/amoebasistersofficial/&#10;&#10;Visit our Redbubble store at http://www.amoebasisters.com/store.html&#10;&#10;The Amoeba Sisters videos demystify science with humor and relevance. The videos center on Pinky's certification and experience in teaching biology at the high school level. For more information about The Amoeba Sisters, visit: http://www.amoebasisters.com/about-us.html&#10;&#10;We cover the basics in biology concepts at the secondary level. If you are looking to discover more about biology and go into depth beyond these basics, our recommended reference is the FREE, peer reviewed, open source OpenStax biology textbook: https://openstax.org/details/books/biology&#10;&#10;We take pride in our AWESOME community, and we welcome feedback and discussion.  However, please remember that this is an education channel. See YouTube's community guidelines https://www.youtube.com/yt/policyandsafety/communityguidelines.html and YouTube's policy center https://support.google.com/youtube/topic/2676378?hl=en&amp;ref_topic=6151248.  We also reserve the right to remove comments with vulgar language.&#10;&#10;Music in this video is listed free to use/no attribution required from the YouTube audio library https://www.youtube.com/audiolibrary/music?feature=blog&#10;&#10;We have YouTube's community contributed subtitles feature on to allow translations for different languages. YouTube automatically credits the different language contributors below (unless the contributor had opted out of being credited). We are thankful for those that contribute different languages. If you have a concern about community contributed contributions, please contact us." id="251" name="Google Shape;251;p35" title="Meiosis (Updated)">
            <a:hlinkClick r:id="rId3"/>
          </p:cNvPr>
          <p:cNvPicPr preferRelativeResize="0"/>
          <p:nvPr/>
        </p:nvPicPr>
        <p:blipFill>
          <a:blip r:embed="rId4">
            <a:alphaModFix/>
          </a:blip>
          <a:stretch>
            <a:fillRect/>
          </a:stretch>
        </p:blipFill>
        <p:spPr>
          <a:xfrm>
            <a:off x="5704202" y="1825625"/>
            <a:ext cx="2698600" cy="2023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0">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36"/>
          <p:cNvSpPr txBox="1"/>
          <p:nvPr>
            <p:ph type="title"/>
          </p:nvPr>
        </p:nvSpPr>
        <p:spPr>
          <a:xfrm>
            <a:off x="628650" y="608012"/>
            <a:ext cx="7886700" cy="82073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Concept 3: Development of the human zygote occurs in stages.</a:t>
            </a:r>
            <a:endParaRPr/>
          </a:p>
        </p:txBody>
      </p:sp>
      <p:sp>
        <p:nvSpPr>
          <p:cNvPr id="258" name="Google Shape;258;p36"/>
          <p:cNvSpPr txBox="1"/>
          <p:nvPr>
            <p:ph idx="1" type="body"/>
          </p:nvPr>
        </p:nvSpPr>
        <p:spPr>
          <a:xfrm>
            <a:off x="628650" y="1606550"/>
            <a:ext cx="8008937" cy="457041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100"/>
              <a:buFont typeface="Arial"/>
              <a:buNone/>
            </a:pPr>
            <a:r>
              <a:rPr b="0" i="0" lang="en-US" sz="2100" u="none">
                <a:solidFill>
                  <a:schemeClr val="dk1"/>
                </a:solidFill>
                <a:latin typeface="Times"/>
                <a:ea typeface="Times"/>
                <a:cs typeface="Times"/>
                <a:sym typeface="Times"/>
              </a:rPr>
              <a:t>Human </a:t>
            </a:r>
            <a:r>
              <a:rPr b="0" i="1" lang="en-US" sz="2100" u="none">
                <a:solidFill>
                  <a:schemeClr val="dk1"/>
                </a:solidFill>
                <a:latin typeface="Times"/>
                <a:ea typeface="Times"/>
                <a:cs typeface="Times"/>
                <a:sym typeface="Times"/>
              </a:rPr>
              <a:t>prenatal</a:t>
            </a:r>
            <a:r>
              <a:rPr b="0" i="0" lang="en-US" sz="2100" u="none">
                <a:solidFill>
                  <a:schemeClr val="dk1"/>
                </a:solidFill>
                <a:latin typeface="Times"/>
                <a:ea typeface="Times"/>
                <a:cs typeface="Times"/>
                <a:sym typeface="Times"/>
              </a:rPr>
              <a:t> (before birth) development begins when fertilization occurs</a:t>
            </a:r>
            <a:endParaRPr/>
          </a:p>
          <a:p>
            <a:pPr indent="-133350" lvl="0" marL="0" marR="0" rtl="0" algn="l">
              <a:lnSpc>
                <a:spcPct val="90000"/>
              </a:lnSpc>
              <a:spcBef>
                <a:spcPts val="1000"/>
              </a:spcBef>
              <a:spcAft>
                <a:spcPts val="0"/>
              </a:spcAft>
              <a:buClr>
                <a:schemeClr val="dk1"/>
              </a:buClr>
              <a:buSzPts val="2100"/>
              <a:buFont typeface="Arial"/>
              <a:buChar char="•"/>
            </a:pPr>
            <a:r>
              <a:rPr b="0" i="0" lang="en-US" sz="2100" u="none">
                <a:solidFill>
                  <a:schemeClr val="dk1"/>
                </a:solidFill>
                <a:latin typeface="Times"/>
                <a:ea typeface="Times"/>
                <a:cs typeface="Times"/>
                <a:sym typeface="Times"/>
              </a:rPr>
              <a:t>Within 30 hours: Zygote divides by mitosis</a:t>
            </a:r>
            <a:endParaRPr/>
          </a:p>
          <a:p>
            <a:pPr indent="-133350" lvl="0" marL="0" marR="0" rtl="0" algn="l">
              <a:lnSpc>
                <a:spcPct val="90000"/>
              </a:lnSpc>
              <a:spcBef>
                <a:spcPts val="1000"/>
              </a:spcBef>
              <a:spcAft>
                <a:spcPts val="0"/>
              </a:spcAft>
              <a:buClr>
                <a:schemeClr val="dk1"/>
              </a:buClr>
              <a:buSzPts val="2100"/>
              <a:buFont typeface="Arial"/>
              <a:buChar char="•"/>
            </a:pPr>
            <a:r>
              <a:rPr b="0" i="0" lang="en-US" sz="2100" u="none">
                <a:solidFill>
                  <a:schemeClr val="dk1"/>
                </a:solidFill>
                <a:latin typeface="Times"/>
                <a:ea typeface="Times"/>
                <a:cs typeface="Times"/>
                <a:sym typeface="Times"/>
              </a:rPr>
              <a:t>Cell division continues rapidly</a:t>
            </a:r>
            <a:endParaRPr/>
          </a:p>
          <a:p>
            <a:pPr indent="-133350" lvl="0" marL="0" marR="0" rtl="0" algn="l">
              <a:lnSpc>
                <a:spcPct val="90000"/>
              </a:lnSpc>
              <a:spcBef>
                <a:spcPts val="1000"/>
              </a:spcBef>
              <a:spcAft>
                <a:spcPts val="0"/>
              </a:spcAft>
              <a:buClr>
                <a:schemeClr val="dk1"/>
              </a:buClr>
              <a:buSzPts val="2100"/>
              <a:buFont typeface="Arial"/>
              <a:buChar char="•"/>
            </a:pPr>
            <a:r>
              <a:rPr b="0" i="0" lang="en-US" sz="2100" u="none">
                <a:solidFill>
                  <a:schemeClr val="dk1"/>
                </a:solidFill>
                <a:latin typeface="Times"/>
                <a:ea typeface="Times"/>
                <a:cs typeface="Times"/>
                <a:sym typeface="Times"/>
              </a:rPr>
              <a:t>Mass of dividing cells travels and implants to the lining of the uterus</a:t>
            </a:r>
            <a:endParaRPr/>
          </a:p>
          <a:p>
            <a:pPr indent="0" lvl="0" marL="0" marR="0" rtl="0" algn="l">
              <a:lnSpc>
                <a:spcPct val="90000"/>
              </a:lnSpc>
              <a:spcBef>
                <a:spcPts val="1000"/>
              </a:spcBef>
              <a:spcAft>
                <a:spcPts val="0"/>
              </a:spcAft>
              <a:buClr>
                <a:schemeClr val="dk1"/>
              </a:buClr>
              <a:buSzPts val="2100"/>
              <a:buFont typeface="Arial"/>
              <a:buNone/>
            </a:pPr>
            <a:r>
              <a:t/>
            </a:r>
            <a:endParaRPr b="0" i="0" sz="2100" u="none">
              <a:solidFill>
                <a:schemeClr val="dk1"/>
              </a:solidFill>
              <a:latin typeface="Times"/>
              <a:ea typeface="Times"/>
              <a:cs typeface="Times"/>
              <a:sym typeface="Times"/>
            </a:endParaRPr>
          </a:p>
          <a:p>
            <a:pPr indent="-95250" lvl="0" marL="228600" marR="0" rtl="0" algn="l">
              <a:lnSpc>
                <a:spcPct val="90000"/>
              </a:lnSpc>
              <a:spcBef>
                <a:spcPts val="1000"/>
              </a:spcBef>
              <a:spcAft>
                <a:spcPts val="0"/>
              </a:spcAft>
              <a:buClr>
                <a:schemeClr val="dk1"/>
              </a:buClr>
              <a:buSzPts val="2100"/>
              <a:buFont typeface="Arial"/>
              <a:buNone/>
            </a:pPr>
            <a:r>
              <a:t/>
            </a:r>
            <a:endParaRPr b="0" i="0" sz="2100" u="none">
              <a:solidFill>
                <a:schemeClr val="dk1"/>
              </a:solidFill>
              <a:latin typeface="Times"/>
              <a:ea typeface="Times"/>
              <a:cs typeface="Times"/>
              <a:sym typeface="Times"/>
            </a:endParaRPr>
          </a:p>
        </p:txBody>
      </p:sp>
      <p:pic>
        <p:nvPicPr>
          <p:cNvPr id="259" name="Google Shape;259;p36"/>
          <p:cNvPicPr preferRelativeResize="0"/>
          <p:nvPr/>
        </p:nvPicPr>
        <p:blipFill rotWithShape="1">
          <a:blip r:embed="rId3">
            <a:alphaModFix/>
          </a:blip>
          <a:srcRect b="0" l="0" r="0" t="0"/>
          <a:stretch/>
        </p:blipFill>
        <p:spPr>
          <a:xfrm>
            <a:off x="965200" y="3846512"/>
            <a:ext cx="7335837" cy="2074862"/>
          </a:xfrm>
          <a:prstGeom prst="rect">
            <a:avLst/>
          </a:prstGeom>
          <a:noFill/>
          <a:ln>
            <a:noFill/>
          </a:ln>
        </p:spPr>
      </p:pic>
      <p:sp>
        <p:nvSpPr>
          <p:cNvPr id="260" name="Google Shape;260;p36"/>
          <p:cNvSpPr txBox="1"/>
          <p:nvPr/>
        </p:nvSpPr>
        <p:spPr>
          <a:xfrm>
            <a:off x="406400" y="6016625"/>
            <a:ext cx="8451850" cy="33813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1.21: In the first stages of cell division, the overall size of the zygote stays the same.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37"/>
          <p:cNvSpPr txBox="1"/>
          <p:nvPr>
            <p:ph type="title"/>
          </p:nvPr>
        </p:nvSpPr>
        <p:spPr>
          <a:xfrm>
            <a:off x="628650" y="550862"/>
            <a:ext cx="7886700" cy="820737"/>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Human Prenatal Development: Embryonic and Fetal Stages</a:t>
            </a:r>
            <a:endParaRPr/>
          </a:p>
        </p:txBody>
      </p:sp>
      <p:sp>
        <p:nvSpPr>
          <p:cNvPr id="266" name="Google Shape;266;p37"/>
          <p:cNvSpPr txBox="1"/>
          <p:nvPr>
            <p:ph idx="1" type="body"/>
          </p:nvPr>
        </p:nvSpPr>
        <p:spPr>
          <a:xfrm>
            <a:off x="628650" y="1371600"/>
            <a:ext cx="8058150" cy="2208212"/>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Embryonic stage: 8 weeks</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Fetal stage: 30 weeks</a:t>
            </a:r>
            <a:endParaRPr/>
          </a:p>
          <a:p>
            <a:pPr indent="-228600" lvl="0" marL="22860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Total: 38 weeks from fertilization to birth </a:t>
            </a:r>
            <a:endParaRPr/>
          </a:p>
          <a:p>
            <a:pPr indent="-228600" lvl="1" marL="685800" marR="0" rtl="0" algn="l">
              <a:lnSpc>
                <a:spcPct val="90000"/>
              </a:lnSpc>
              <a:spcBef>
                <a:spcPts val="500"/>
              </a:spcBef>
              <a:spcAft>
                <a:spcPts val="0"/>
              </a:spcAft>
              <a:buClr>
                <a:schemeClr val="dk1"/>
              </a:buClr>
              <a:buSzPts val="2000"/>
              <a:buFont typeface="Arial"/>
              <a:buChar char="•"/>
            </a:pPr>
            <a:r>
              <a:rPr b="0" i="0" lang="en-US" sz="2000" u="none" cap="none" strike="noStrike">
                <a:solidFill>
                  <a:schemeClr val="dk1"/>
                </a:solidFill>
                <a:latin typeface="Times"/>
                <a:ea typeface="Times"/>
                <a:cs typeface="Times"/>
                <a:sym typeface="Times"/>
              </a:rPr>
              <a:t>However pregnancy is often measured by doctors from the date of the last menstrual period = 40 weeks</a:t>
            </a:r>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Times"/>
              <a:ea typeface="Times"/>
              <a:cs typeface="Times"/>
              <a:sym typeface="Times"/>
            </a:endParaRPr>
          </a:p>
          <a:p>
            <a:pPr indent="-76200" lvl="0" marL="22860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Times"/>
              <a:ea typeface="Times"/>
              <a:cs typeface="Times"/>
              <a:sym typeface="Times"/>
            </a:endParaRPr>
          </a:p>
        </p:txBody>
      </p:sp>
      <p:pic>
        <p:nvPicPr>
          <p:cNvPr id="267" name="Google Shape;267;p37"/>
          <p:cNvPicPr preferRelativeResize="0"/>
          <p:nvPr/>
        </p:nvPicPr>
        <p:blipFill rotWithShape="1">
          <a:blip r:embed="rId3">
            <a:alphaModFix/>
          </a:blip>
          <a:srcRect b="0" l="0" r="0" t="0"/>
          <a:stretch/>
        </p:blipFill>
        <p:spPr>
          <a:xfrm>
            <a:off x="839787" y="3305175"/>
            <a:ext cx="7635875" cy="3552825"/>
          </a:xfrm>
          <a:prstGeom prst="rect">
            <a:avLst/>
          </a:prstGeom>
          <a:noFill/>
          <a:ln>
            <a:noFill/>
          </a:ln>
        </p:spPr>
      </p:pic>
      <p:sp>
        <p:nvSpPr>
          <p:cNvPr id="268" name="Google Shape;268;p37"/>
          <p:cNvSpPr txBox="1"/>
          <p:nvPr/>
        </p:nvSpPr>
        <p:spPr>
          <a:xfrm>
            <a:off x="3732212" y="5630862"/>
            <a:ext cx="4595812" cy="830262"/>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1.22: Human development from fertilized egg to newborn is divided into two main stages: embryonic and fetal.</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6">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38"/>
          <p:cNvSpPr txBox="1"/>
          <p:nvPr>
            <p:ph type="title"/>
          </p:nvPr>
        </p:nvSpPr>
        <p:spPr>
          <a:xfrm>
            <a:off x="628650" y="585787"/>
            <a:ext cx="7886700" cy="4873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Human Prenatal Development: Summary</a:t>
            </a:r>
            <a:endParaRPr/>
          </a:p>
        </p:txBody>
      </p:sp>
      <p:pic>
        <p:nvPicPr>
          <p:cNvPr id="275" name="Google Shape;275;p38"/>
          <p:cNvPicPr preferRelativeResize="0"/>
          <p:nvPr/>
        </p:nvPicPr>
        <p:blipFill rotWithShape="1">
          <a:blip r:embed="rId3">
            <a:alphaModFix/>
          </a:blip>
          <a:srcRect b="0" l="0" r="0" t="0"/>
          <a:stretch/>
        </p:blipFill>
        <p:spPr>
          <a:xfrm>
            <a:off x="1147762" y="1073150"/>
            <a:ext cx="6848475" cy="54260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9"/>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Discussion Questions</a:t>
            </a:r>
            <a:endParaRPr/>
          </a:p>
        </p:txBody>
      </p:sp>
      <p:sp>
        <p:nvSpPr>
          <p:cNvPr id="281" name="Google Shape;281;p39"/>
          <p:cNvSpPr txBox="1"/>
          <p:nvPr>
            <p:ph idx="1" type="body"/>
          </p:nvPr>
        </p:nvSpPr>
        <p:spPr>
          <a:xfrm>
            <a:off x="628650" y="1825625"/>
            <a:ext cx="5005387" cy="4351337"/>
          </a:xfrm>
          <a:prstGeom prst="rect">
            <a:avLst/>
          </a:prstGeom>
          <a:noFill/>
          <a:ln>
            <a:noFill/>
          </a:ln>
        </p:spPr>
        <p:txBody>
          <a:bodyPr anchorCtr="0" anchor="t" bIns="45700" lIns="91425" spcFirstLastPara="1" rIns="91425" wrap="square" tIns="45700">
            <a:noAutofit/>
          </a:bodyPr>
          <a:lstStyle/>
          <a:p>
            <a:pPr indent="-514350" lvl="0" marL="514350" marR="0" rtl="0" algn="l">
              <a:lnSpc>
                <a:spcPct val="70000"/>
              </a:lnSpc>
              <a:spcBef>
                <a:spcPts val="0"/>
              </a:spcBef>
              <a:spcAft>
                <a:spcPts val="0"/>
              </a:spcAft>
              <a:buClr>
                <a:schemeClr val="dk1"/>
              </a:buClr>
              <a:buSzPts val="2600"/>
              <a:buFont typeface="Calibri"/>
              <a:buAutoNum type="arabicPeriod"/>
            </a:pPr>
            <a:r>
              <a:rPr b="0" i="0" lang="en-US" sz="2600" u="none">
                <a:solidFill>
                  <a:schemeClr val="dk1"/>
                </a:solidFill>
                <a:latin typeface="Times"/>
                <a:ea typeface="Times"/>
                <a:cs typeface="Times"/>
                <a:sym typeface="Times"/>
              </a:rPr>
              <a:t>During which part of human development are cells dividing by meiosis? by mitosis?</a:t>
            </a:r>
            <a:endParaRPr/>
          </a:p>
          <a:p>
            <a:pPr indent="-349250" lvl="0" marL="514350" marR="0" rtl="0" algn="l">
              <a:lnSpc>
                <a:spcPct val="70000"/>
              </a:lnSpc>
              <a:spcBef>
                <a:spcPts val="1000"/>
              </a:spcBef>
              <a:spcAft>
                <a:spcPts val="0"/>
              </a:spcAft>
              <a:buClr>
                <a:schemeClr val="dk1"/>
              </a:buClr>
              <a:buSzPts val="2600"/>
              <a:buFont typeface="Calibri"/>
              <a:buNone/>
            </a:pPr>
            <a:r>
              <a:t/>
            </a:r>
            <a:endParaRPr b="0" i="0" sz="2600" u="none">
              <a:solidFill>
                <a:schemeClr val="dk1"/>
              </a:solidFill>
              <a:latin typeface="Times"/>
              <a:ea typeface="Times"/>
              <a:cs typeface="Times"/>
              <a:sym typeface="Times"/>
            </a:endParaRPr>
          </a:p>
          <a:p>
            <a:pPr indent="-514350" lvl="0" marL="514350" marR="0" rtl="0" algn="l">
              <a:lnSpc>
                <a:spcPct val="70000"/>
              </a:lnSpc>
              <a:spcBef>
                <a:spcPts val="1000"/>
              </a:spcBef>
              <a:spcAft>
                <a:spcPts val="0"/>
              </a:spcAft>
              <a:buClr>
                <a:schemeClr val="dk1"/>
              </a:buClr>
              <a:buSzPts val="2600"/>
              <a:buFont typeface="Calibri"/>
              <a:buAutoNum type="arabicPeriod"/>
            </a:pPr>
            <a:r>
              <a:rPr b="0" i="0" lang="en-US" sz="2600" u="none">
                <a:solidFill>
                  <a:schemeClr val="dk1"/>
                </a:solidFill>
                <a:latin typeface="Times"/>
                <a:ea typeface="Times"/>
                <a:cs typeface="Times"/>
                <a:sym typeface="Times"/>
              </a:rPr>
              <a:t>On page 52, the words </a:t>
            </a:r>
            <a:r>
              <a:rPr b="0" i="1" lang="en-US" sz="2600" u="none">
                <a:solidFill>
                  <a:schemeClr val="dk1"/>
                </a:solidFill>
                <a:latin typeface="Times"/>
                <a:ea typeface="Times"/>
                <a:cs typeface="Times"/>
                <a:sym typeface="Times"/>
              </a:rPr>
              <a:t>divides</a:t>
            </a:r>
            <a:r>
              <a:rPr b="0" i="0" lang="en-US" sz="2600" u="none">
                <a:solidFill>
                  <a:schemeClr val="dk1"/>
                </a:solidFill>
                <a:latin typeface="Times"/>
                <a:ea typeface="Times"/>
                <a:cs typeface="Times"/>
                <a:sym typeface="Times"/>
              </a:rPr>
              <a:t> and </a:t>
            </a:r>
            <a:r>
              <a:rPr b="0" i="1" lang="en-US" sz="2600" u="none">
                <a:solidFill>
                  <a:schemeClr val="dk1"/>
                </a:solidFill>
                <a:latin typeface="Times"/>
                <a:ea typeface="Times"/>
                <a:cs typeface="Times"/>
                <a:sym typeface="Times"/>
              </a:rPr>
              <a:t>multiplies</a:t>
            </a:r>
            <a:r>
              <a:rPr b="0" i="0" lang="en-US" sz="2600" u="none">
                <a:solidFill>
                  <a:schemeClr val="dk1"/>
                </a:solidFill>
                <a:latin typeface="Times"/>
                <a:ea typeface="Times"/>
                <a:cs typeface="Times"/>
                <a:sym typeface="Times"/>
              </a:rPr>
              <a:t> are both used in describing prenatal development. </a:t>
            </a:r>
            <a:br>
              <a:rPr b="0" i="0" lang="en-US" sz="2600" u="none">
                <a:solidFill>
                  <a:schemeClr val="dk1"/>
                </a:solidFill>
                <a:latin typeface="Times"/>
                <a:ea typeface="Times"/>
                <a:cs typeface="Times"/>
                <a:sym typeface="Times"/>
              </a:rPr>
            </a:br>
            <a:br>
              <a:rPr b="0" i="0" lang="en-US" sz="2600" u="none">
                <a:solidFill>
                  <a:schemeClr val="dk1"/>
                </a:solidFill>
                <a:latin typeface="Times"/>
                <a:ea typeface="Times"/>
                <a:cs typeface="Times"/>
                <a:sym typeface="Times"/>
              </a:rPr>
            </a:br>
            <a:r>
              <a:rPr b="0" i="0" lang="en-US" sz="2600" u="none">
                <a:solidFill>
                  <a:schemeClr val="dk1"/>
                </a:solidFill>
                <a:latin typeface="Times"/>
                <a:ea typeface="Times"/>
                <a:cs typeface="Times"/>
                <a:sym typeface="Times"/>
              </a:rPr>
              <a:t>Explain why this isn’t as confusing as it might seem at first.</a:t>
            </a:r>
            <a:endParaRPr/>
          </a:p>
          <a:p>
            <a:pPr indent="-63500" lvl="0" marL="228600" marR="0" rtl="0" algn="l">
              <a:lnSpc>
                <a:spcPct val="90000"/>
              </a:lnSpc>
              <a:spcBef>
                <a:spcPts val="1000"/>
              </a:spcBef>
              <a:spcAft>
                <a:spcPts val="0"/>
              </a:spcAft>
              <a:buClr>
                <a:schemeClr val="dk1"/>
              </a:buClr>
              <a:buSzPts val="2600"/>
              <a:buFont typeface="Arial"/>
              <a:buNone/>
            </a:pPr>
            <a:r>
              <a:t/>
            </a:r>
            <a:endParaRPr b="0" i="0" sz="2600" u="none">
              <a:solidFill>
                <a:schemeClr val="dk1"/>
              </a:solidFill>
              <a:latin typeface="Times"/>
              <a:ea typeface="Times"/>
              <a:cs typeface="Times"/>
              <a:sym typeface="Time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0"/>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Concept 4: Sexual reproduction takes many forms.</a:t>
            </a:r>
            <a:endParaRPr/>
          </a:p>
        </p:txBody>
      </p:sp>
      <p:sp>
        <p:nvSpPr>
          <p:cNvPr id="287" name="Google Shape;287;p40"/>
          <p:cNvSpPr txBox="1"/>
          <p:nvPr>
            <p:ph idx="1" type="body"/>
          </p:nvPr>
        </p:nvSpPr>
        <p:spPr>
          <a:xfrm>
            <a:off x="628650" y="1825625"/>
            <a:ext cx="7675562" cy="43513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a:solidFill>
                  <a:schemeClr val="dk1"/>
                </a:solidFill>
                <a:latin typeface="Times"/>
                <a:ea typeface="Times"/>
                <a:cs typeface="Times"/>
                <a:sym typeface="Times"/>
              </a:rPr>
              <a:t>Sexual reproduction can vary based on:</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Reproductive behaviours</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Methods of fertilization</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Ways that offspring develop</a:t>
            </a:r>
            <a:endParaRPr/>
          </a:p>
          <a:p>
            <a:pPr indent="0" lvl="0" marL="0" marR="0" rtl="0" algn="l">
              <a:lnSpc>
                <a:spcPct val="90000"/>
              </a:lnSpc>
              <a:spcBef>
                <a:spcPts val="1000"/>
              </a:spcBef>
              <a:spcAft>
                <a:spcPts val="0"/>
              </a:spcAft>
              <a:buClr>
                <a:schemeClr val="dk1"/>
              </a:buClr>
              <a:buSzPts val="2800"/>
              <a:buFont typeface="Arial"/>
              <a:buNone/>
            </a:pPr>
            <a:r>
              <a:t/>
            </a:r>
            <a:endParaRPr b="1" i="0" sz="2800" u="none">
              <a:solidFill>
                <a:schemeClr val="dk1"/>
              </a:solidFill>
              <a:latin typeface="Times"/>
              <a:ea typeface="Times"/>
              <a:cs typeface="Times"/>
              <a:sym typeface="Times"/>
            </a:endParaRPr>
          </a:p>
          <a:p>
            <a:pPr indent="-50800" lvl="0" marL="228600" marR="0" rtl="0" algn="l">
              <a:lnSpc>
                <a:spcPct val="90000"/>
              </a:lnSpc>
              <a:spcBef>
                <a:spcPts val="1000"/>
              </a:spcBef>
              <a:spcAft>
                <a:spcPts val="0"/>
              </a:spcAft>
              <a:buClr>
                <a:schemeClr val="dk1"/>
              </a:buClr>
              <a:buSzPts val="2800"/>
              <a:buFont typeface="Arial"/>
              <a:buNone/>
            </a:pPr>
            <a:r>
              <a:t/>
            </a:r>
            <a:endParaRPr b="1" i="0" sz="2800" u="none">
              <a:solidFill>
                <a:schemeClr val="dk1"/>
              </a:solidFill>
              <a:latin typeface="Times"/>
              <a:ea typeface="Times"/>
              <a:cs typeface="Times"/>
              <a:sym typeface="Time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287">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xEl>
                                              <p:pRg end="4" st="4"/>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287">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4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Sexual Reproduction Features: Mammals</a:t>
            </a:r>
            <a:endParaRPr/>
          </a:p>
        </p:txBody>
      </p:sp>
      <p:sp>
        <p:nvSpPr>
          <p:cNvPr id="294" name="Google Shape;294;p41"/>
          <p:cNvSpPr txBox="1"/>
          <p:nvPr>
            <p:ph idx="1" type="body"/>
          </p:nvPr>
        </p:nvSpPr>
        <p:spPr>
          <a:xfrm>
            <a:off x="628650" y="1825625"/>
            <a:ext cx="3844925"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Development from fertilized egg to offspring occurs inside the female</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Female is also source of nourishment</a:t>
            </a:r>
            <a:endParaRPr/>
          </a:p>
          <a:p>
            <a:pPr indent="-228600" lvl="0" marL="228600" marR="0" rtl="0" algn="l">
              <a:lnSpc>
                <a:spcPct val="90000"/>
              </a:lnSpc>
              <a:spcBef>
                <a:spcPts val="1000"/>
              </a:spcBef>
              <a:spcAft>
                <a:spcPts val="0"/>
              </a:spcAft>
              <a:buClr>
                <a:schemeClr val="dk1"/>
              </a:buClr>
              <a:buSzPts val="2800"/>
              <a:buFont typeface="Arial"/>
              <a:buNone/>
            </a:pPr>
            <a:r>
              <a:t/>
            </a:r>
            <a:endParaRPr b="1" i="0" sz="2800" u="none">
              <a:solidFill>
                <a:schemeClr val="dk1"/>
              </a:solidFill>
              <a:latin typeface="Times"/>
              <a:ea typeface="Times"/>
              <a:cs typeface="Times"/>
              <a:sym typeface="Times"/>
            </a:endParaRPr>
          </a:p>
          <a:p>
            <a:pPr indent="-50800" lvl="0" marL="228600" marR="0" rtl="0" algn="l">
              <a:lnSpc>
                <a:spcPct val="90000"/>
              </a:lnSpc>
              <a:spcBef>
                <a:spcPts val="1000"/>
              </a:spcBef>
              <a:spcAft>
                <a:spcPts val="0"/>
              </a:spcAft>
              <a:buClr>
                <a:schemeClr val="dk1"/>
              </a:buClr>
              <a:buSzPts val="2800"/>
              <a:buFont typeface="Arial"/>
              <a:buNone/>
            </a:pPr>
            <a:r>
              <a:t/>
            </a:r>
            <a:endParaRPr b="1" i="0" sz="2800" u="none">
              <a:solidFill>
                <a:schemeClr val="dk1"/>
              </a:solidFill>
              <a:latin typeface="Times"/>
              <a:ea typeface="Times"/>
              <a:cs typeface="Times"/>
              <a:sym typeface="Times"/>
            </a:endParaRPr>
          </a:p>
        </p:txBody>
      </p:sp>
      <p:pic>
        <p:nvPicPr>
          <p:cNvPr id="295" name="Google Shape;295;p41"/>
          <p:cNvPicPr preferRelativeResize="0"/>
          <p:nvPr/>
        </p:nvPicPr>
        <p:blipFill rotWithShape="1">
          <a:blip r:embed="rId3">
            <a:alphaModFix/>
          </a:blip>
          <a:srcRect b="0" l="0" r="0" t="0"/>
          <a:stretch/>
        </p:blipFill>
        <p:spPr>
          <a:xfrm>
            <a:off x="4973637" y="1825625"/>
            <a:ext cx="3351212" cy="27511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900"/>
              <a:buFont typeface="Arial"/>
              <a:buNone/>
            </a:pPr>
            <a:r>
              <a:rPr b="1" i="0" lang="en-US" sz="2900" u="none">
                <a:solidFill>
                  <a:schemeClr val="dk1"/>
                </a:solidFill>
                <a:latin typeface="Arial"/>
                <a:ea typeface="Arial"/>
                <a:cs typeface="Arial"/>
                <a:sym typeface="Arial"/>
              </a:rPr>
              <a:t>Concept 1: Male and female reproductive cells combine to produce a zygote.</a:t>
            </a:r>
            <a:endParaRPr/>
          </a:p>
        </p:txBody>
      </p:sp>
      <p:sp>
        <p:nvSpPr>
          <p:cNvPr id="103" name="Google Shape;103;p15"/>
          <p:cNvSpPr txBox="1"/>
          <p:nvPr>
            <p:ph idx="1" type="body"/>
          </p:nvPr>
        </p:nvSpPr>
        <p:spPr>
          <a:xfrm>
            <a:off x="628650" y="1825625"/>
            <a:ext cx="8083550" cy="43513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cap="none" strike="noStrike">
                <a:solidFill>
                  <a:schemeClr val="dk1"/>
                </a:solidFill>
                <a:latin typeface="Times"/>
                <a:ea typeface="Times"/>
                <a:cs typeface="Times"/>
                <a:sym typeface="Times"/>
              </a:rPr>
              <a:t>Animals and many other living things reproduce sexually</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Times"/>
                <a:ea typeface="Times"/>
                <a:cs typeface="Times"/>
                <a:sym typeface="Times"/>
              </a:rPr>
              <a:t>Half of an offspring’s DNA is from the female parent</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cap="none" strike="noStrike">
                <a:solidFill>
                  <a:schemeClr val="dk1"/>
                </a:solidFill>
                <a:latin typeface="Times"/>
                <a:ea typeface="Times"/>
                <a:cs typeface="Times"/>
                <a:sym typeface="Times"/>
              </a:rPr>
              <a:t>Other half is from the male parent</a:t>
            </a:r>
            <a:endParaRPr/>
          </a:p>
          <a:p>
            <a:pPr indent="-101600" lvl="1" marL="685800" marR="0" rtl="0" algn="l">
              <a:lnSpc>
                <a:spcPct val="90000"/>
              </a:lnSpc>
              <a:spcBef>
                <a:spcPts val="500"/>
              </a:spcBef>
              <a:spcAft>
                <a:spcPts val="0"/>
              </a:spcAft>
              <a:buClr>
                <a:schemeClr val="dk1"/>
              </a:buClr>
              <a:buSzPts val="2000"/>
              <a:buFont typeface="Arial"/>
              <a:buNone/>
            </a:pPr>
            <a:r>
              <a:t/>
            </a:r>
            <a:endParaRPr b="0" i="0" sz="2000" u="none" cap="none" strike="noStrike">
              <a:solidFill>
                <a:schemeClr val="dk1"/>
              </a:solidFill>
              <a:latin typeface="Times"/>
              <a:ea typeface="Times"/>
              <a:cs typeface="Times"/>
              <a:sym typeface="Times"/>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Times"/>
              <a:ea typeface="Times"/>
              <a:cs typeface="Times"/>
              <a:sym typeface="Times"/>
            </a:endParaRPr>
          </a:p>
        </p:txBody>
      </p:sp>
      <p:pic>
        <p:nvPicPr>
          <p:cNvPr id="104" name="Google Shape;104;p15"/>
          <p:cNvPicPr preferRelativeResize="0"/>
          <p:nvPr/>
        </p:nvPicPr>
        <p:blipFill rotWithShape="1">
          <a:blip r:embed="rId3">
            <a:alphaModFix/>
          </a:blip>
          <a:srcRect b="0" l="0" r="0" t="0"/>
          <a:stretch/>
        </p:blipFill>
        <p:spPr>
          <a:xfrm>
            <a:off x="3262312" y="3635375"/>
            <a:ext cx="5422900" cy="2749550"/>
          </a:xfrm>
          <a:prstGeom prst="rect">
            <a:avLst/>
          </a:prstGeom>
          <a:noFill/>
          <a:ln>
            <a:noFill/>
          </a:ln>
        </p:spPr>
      </p:pic>
      <p:sp>
        <p:nvSpPr>
          <p:cNvPr id="105" name="Google Shape;105;p15"/>
          <p:cNvSpPr txBox="1"/>
          <p:nvPr/>
        </p:nvSpPr>
        <p:spPr>
          <a:xfrm>
            <a:off x="493712" y="3792537"/>
            <a:ext cx="2546350" cy="2308225"/>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1.14: In sexual reproduction, each of the two parents contributes  characteristics to the offspring. What do you think the male and female parents of this litter might look like? What is your reasoning?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2"/>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Sexual Reproduction Features: Insects</a:t>
            </a:r>
            <a:endParaRPr/>
          </a:p>
        </p:txBody>
      </p:sp>
      <p:sp>
        <p:nvSpPr>
          <p:cNvPr id="301" name="Google Shape;301;p42"/>
          <p:cNvSpPr txBox="1"/>
          <p:nvPr>
            <p:ph idx="1" type="body"/>
          </p:nvPr>
        </p:nvSpPr>
        <p:spPr>
          <a:xfrm>
            <a:off x="628650" y="1825625"/>
            <a:ext cx="440055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Reproduction in insects is usually sexual</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Some insects (bees) develop without fertilization:</a:t>
            </a:r>
            <a:endParaRPr/>
          </a:p>
          <a:p>
            <a:pPr indent="-228600" lvl="1" marL="685800" marR="0" rtl="0" algn="l">
              <a:lnSpc>
                <a:spcPct val="90000"/>
              </a:lnSpc>
              <a:spcBef>
                <a:spcPts val="50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Unfertilized eggs become males</a:t>
            </a:r>
            <a:endParaRPr/>
          </a:p>
          <a:p>
            <a:pPr indent="-228600" lvl="1" marL="685800" marR="0" rtl="0" algn="l">
              <a:lnSpc>
                <a:spcPct val="90000"/>
              </a:lnSpc>
              <a:spcBef>
                <a:spcPts val="500"/>
              </a:spcBef>
              <a:spcAft>
                <a:spcPts val="0"/>
              </a:spcAft>
              <a:buClr>
                <a:schemeClr val="dk1"/>
              </a:buClr>
              <a:buSzPts val="2800"/>
              <a:buFont typeface="Arial"/>
              <a:buChar char="•"/>
            </a:pPr>
            <a:r>
              <a:rPr b="0" i="0" lang="en-US" sz="2800" u="none" cap="none" strike="noStrike">
                <a:solidFill>
                  <a:schemeClr val="dk1"/>
                </a:solidFill>
                <a:latin typeface="Times"/>
                <a:ea typeface="Times"/>
                <a:cs typeface="Times"/>
                <a:sym typeface="Times"/>
              </a:rPr>
              <a:t>Fertilized eggs become females</a:t>
            </a:r>
            <a:endParaRPr/>
          </a:p>
          <a:p>
            <a:pPr indent="-228600" lvl="0" marL="228600" marR="0" rtl="0" algn="l">
              <a:lnSpc>
                <a:spcPct val="90000"/>
              </a:lnSpc>
              <a:spcBef>
                <a:spcPts val="1000"/>
              </a:spcBef>
              <a:spcAft>
                <a:spcPts val="0"/>
              </a:spcAft>
              <a:buClr>
                <a:schemeClr val="dk1"/>
              </a:buClr>
              <a:buSzPts val="2800"/>
              <a:buFont typeface="Arial"/>
              <a:buNone/>
            </a:pPr>
            <a:r>
              <a:t/>
            </a:r>
            <a:endParaRPr b="1" i="0" sz="2800" u="none">
              <a:solidFill>
                <a:schemeClr val="dk1"/>
              </a:solidFill>
              <a:latin typeface="Times"/>
              <a:ea typeface="Times"/>
              <a:cs typeface="Times"/>
              <a:sym typeface="Times"/>
            </a:endParaRPr>
          </a:p>
          <a:p>
            <a:pPr indent="-50800" lvl="0" marL="228600" marR="0" rtl="0" algn="l">
              <a:lnSpc>
                <a:spcPct val="90000"/>
              </a:lnSpc>
              <a:spcBef>
                <a:spcPts val="1000"/>
              </a:spcBef>
              <a:spcAft>
                <a:spcPts val="0"/>
              </a:spcAft>
              <a:buClr>
                <a:schemeClr val="dk1"/>
              </a:buClr>
              <a:buSzPts val="2800"/>
              <a:buFont typeface="Arial"/>
              <a:buNone/>
            </a:pPr>
            <a:r>
              <a:t/>
            </a:r>
            <a:endParaRPr b="1" i="0" sz="2800" u="none">
              <a:solidFill>
                <a:schemeClr val="dk1"/>
              </a:solidFill>
              <a:latin typeface="Times"/>
              <a:ea typeface="Times"/>
              <a:cs typeface="Times"/>
              <a:sym typeface="Times"/>
            </a:endParaRPr>
          </a:p>
        </p:txBody>
      </p:sp>
      <p:pic>
        <p:nvPicPr>
          <p:cNvPr id="302" name="Google Shape;302;p42"/>
          <p:cNvPicPr preferRelativeResize="0"/>
          <p:nvPr/>
        </p:nvPicPr>
        <p:blipFill rotWithShape="1">
          <a:blip r:embed="rId3">
            <a:alphaModFix/>
          </a:blip>
          <a:srcRect b="0" l="0" r="0" t="0"/>
          <a:stretch/>
        </p:blipFill>
        <p:spPr>
          <a:xfrm>
            <a:off x="5029200" y="1965325"/>
            <a:ext cx="3638550" cy="305276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1">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43"/>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Sexual Reproduction Features: Fungi</a:t>
            </a:r>
            <a:endParaRPr/>
          </a:p>
        </p:txBody>
      </p:sp>
      <p:sp>
        <p:nvSpPr>
          <p:cNvPr id="309" name="Google Shape;309;p43"/>
          <p:cNvSpPr txBox="1"/>
          <p:nvPr>
            <p:ph idx="1" type="body"/>
          </p:nvPr>
        </p:nvSpPr>
        <p:spPr>
          <a:xfrm>
            <a:off x="628650" y="1825625"/>
            <a:ext cx="3824287"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Fungi (yeasts, moulds, mushrooms) reproduce sexually and asexually</a:t>
            </a:r>
            <a:endParaRPr/>
          </a:p>
          <a:p>
            <a:pPr indent="-228600" lvl="0" marL="228600" marR="0" rtl="0" algn="l">
              <a:lnSpc>
                <a:spcPct val="90000"/>
              </a:lnSpc>
              <a:spcBef>
                <a:spcPts val="1000"/>
              </a:spcBef>
              <a:spcAft>
                <a:spcPts val="0"/>
              </a:spcAft>
              <a:buClr>
                <a:schemeClr val="dk1"/>
              </a:buClr>
              <a:buSzPts val="2800"/>
              <a:buFont typeface="Arial"/>
              <a:buNone/>
            </a:pPr>
            <a:r>
              <a:t/>
            </a:r>
            <a:endParaRPr b="1" i="0" sz="2800" u="none">
              <a:solidFill>
                <a:schemeClr val="dk1"/>
              </a:solidFill>
              <a:latin typeface="Times"/>
              <a:ea typeface="Times"/>
              <a:cs typeface="Times"/>
              <a:sym typeface="Times"/>
            </a:endParaRPr>
          </a:p>
          <a:p>
            <a:pPr indent="-50800" lvl="0" marL="228600" marR="0" rtl="0" algn="l">
              <a:lnSpc>
                <a:spcPct val="90000"/>
              </a:lnSpc>
              <a:spcBef>
                <a:spcPts val="1000"/>
              </a:spcBef>
              <a:spcAft>
                <a:spcPts val="0"/>
              </a:spcAft>
              <a:buClr>
                <a:schemeClr val="dk1"/>
              </a:buClr>
              <a:buSzPts val="2800"/>
              <a:buFont typeface="Arial"/>
              <a:buNone/>
            </a:pPr>
            <a:r>
              <a:t/>
            </a:r>
            <a:endParaRPr b="1" i="0" sz="2800" u="none">
              <a:solidFill>
                <a:schemeClr val="dk1"/>
              </a:solidFill>
              <a:latin typeface="Times"/>
              <a:ea typeface="Times"/>
              <a:cs typeface="Times"/>
              <a:sym typeface="Times"/>
            </a:endParaRPr>
          </a:p>
        </p:txBody>
      </p:sp>
      <p:pic>
        <p:nvPicPr>
          <p:cNvPr id="310" name="Google Shape;310;p43"/>
          <p:cNvPicPr preferRelativeResize="0"/>
          <p:nvPr/>
        </p:nvPicPr>
        <p:blipFill rotWithShape="1">
          <a:blip r:embed="rId3">
            <a:alphaModFix/>
          </a:blip>
          <a:srcRect b="0" l="0" r="0" t="0"/>
          <a:stretch/>
        </p:blipFill>
        <p:spPr>
          <a:xfrm>
            <a:off x="4308475" y="1936750"/>
            <a:ext cx="4033837" cy="3759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4" name="Shape 314"/>
        <p:cNvGrpSpPr/>
        <p:nvPr/>
      </p:nvGrpSpPr>
      <p:grpSpPr>
        <a:xfrm>
          <a:off x="0" y="0"/>
          <a:ext cx="0" cy="0"/>
          <a:chOff x="0" y="0"/>
          <a:chExt cx="0" cy="0"/>
        </a:xfrm>
      </p:grpSpPr>
      <p:sp>
        <p:nvSpPr>
          <p:cNvPr id="315" name="Google Shape;315;p44"/>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Sexual Reproduction Features: Fish, Frogs, and Birds</a:t>
            </a:r>
            <a:endParaRPr/>
          </a:p>
        </p:txBody>
      </p:sp>
      <p:sp>
        <p:nvSpPr>
          <p:cNvPr id="316" name="Google Shape;316;p44"/>
          <p:cNvSpPr txBox="1"/>
          <p:nvPr>
            <p:ph idx="1" type="body"/>
          </p:nvPr>
        </p:nvSpPr>
        <p:spPr>
          <a:xfrm>
            <a:off x="628650" y="1825625"/>
            <a:ext cx="3783012"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Fertilized eggs develop offspring outside the female’s body</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Offspring are released when eggs hatch</a:t>
            </a:r>
            <a:endParaRPr/>
          </a:p>
          <a:p>
            <a:pPr indent="-228600" lvl="0" marL="228600" marR="0" rtl="0" algn="l">
              <a:lnSpc>
                <a:spcPct val="90000"/>
              </a:lnSpc>
              <a:spcBef>
                <a:spcPts val="1000"/>
              </a:spcBef>
              <a:spcAft>
                <a:spcPts val="0"/>
              </a:spcAft>
              <a:buClr>
                <a:schemeClr val="dk1"/>
              </a:buClr>
              <a:buSzPts val="2800"/>
              <a:buFont typeface="Arial"/>
              <a:buNone/>
            </a:pPr>
            <a:r>
              <a:t/>
            </a:r>
            <a:endParaRPr b="1" i="0" sz="2800" u="none">
              <a:solidFill>
                <a:schemeClr val="dk1"/>
              </a:solidFill>
              <a:latin typeface="Times"/>
              <a:ea typeface="Times"/>
              <a:cs typeface="Times"/>
              <a:sym typeface="Times"/>
            </a:endParaRPr>
          </a:p>
          <a:p>
            <a:pPr indent="-50800" lvl="0" marL="228600" marR="0" rtl="0" algn="l">
              <a:lnSpc>
                <a:spcPct val="90000"/>
              </a:lnSpc>
              <a:spcBef>
                <a:spcPts val="1000"/>
              </a:spcBef>
              <a:spcAft>
                <a:spcPts val="0"/>
              </a:spcAft>
              <a:buClr>
                <a:schemeClr val="dk1"/>
              </a:buClr>
              <a:buSzPts val="2800"/>
              <a:buFont typeface="Arial"/>
              <a:buNone/>
            </a:pPr>
            <a:r>
              <a:t/>
            </a:r>
            <a:endParaRPr b="1" i="0" sz="2800" u="none">
              <a:solidFill>
                <a:schemeClr val="dk1"/>
              </a:solidFill>
              <a:latin typeface="Times"/>
              <a:ea typeface="Times"/>
              <a:cs typeface="Times"/>
              <a:sym typeface="Times"/>
            </a:endParaRPr>
          </a:p>
        </p:txBody>
      </p:sp>
      <p:pic>
        <p:nvPicPr>
          <p:cNvPr id="317" name="Google Shape;317;p44"/>
          <p:cNvPicPr preferRelativeResize="0"/>
          <p:nvPr/>
        </p:nvPicPr>
        <p:blipFill rotWithShape="1">
          <a:blip r:embed="rId3">
            <a:alphaModFix/>
          </a:blip>
          <a:srcRect b="0" l="0" r="0" t="0"/>
          <a:stretch/>
        </p:blipFill>
        <p:spPr>
          <a:xfrm>
            <a:off x="4778375" y="1914525"/>
            <a:ext cx="3736975" cy="3540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5"/>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Sexual Reproduction Features: Plants</a:t>
            </a:r>
            <a:endParaRPr/>
          </a:p>
        </p:txBody>
      </p:sp>
      <p:sp>
        <p:nvSpPr>
          <p:cNvPr id="324" name="Google Shape;324;p45"/>
          <p:cNvSpPr txBox="1"/>
          <p:nvPr>
            <p:ph idx="1" type="body"/>
          </p:nvPr>
        </p:nvSpPr>
        <p:spPr>
          <a:xfrm>
            <a:off x="628650" y="1825625"/>
            <a:ext cx="3844925"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Plants the grow from seeds require pollination for fertilization </a:t>
            </a:r>
            <a:endParaRPr/>
          </a:p>
          <a:p>
            <a:pPr indent="-228600" lvl="0" marL="22860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Pollen (which produces sperm) can be transferred by wind or by animals (bees, birds)</a:t>
            </a:r>
            <a:endParaRPr b="1" i="0" sz="2800" u="none">
              <a:solidFill>
                <a:schemeClr val="dk1"/>
              </a:solidFill>
              <a:latin typeface="Times"/>
              <a:ea typeface="Times"/>
              <a:cs typeface="Times"/>
              <a:sym typeface="Times"/>
            </a:endParaRPr>
          </a:p>
          <a:p>
            <a:pPr indent="-50800" lvl="0" marL="228600" marR="0" rtl="0" algn="l">
              <a:lnSpc>
                <a:spcPct val="90000"/>
              </a:lnSpc>
              <a:spcBef>
                <a:spcPts val="1000"/>
              </a:spcBef>
              <a:spcAft>
                <a:spcPts val="0"/>
              </a:spcAft>
              <a:buClr>
                <a:schemeClr val="dk1"/>
              </a:buClr>
              <a:buSzPts val="2800"/>
              <a:buFont typeface="Arial"/>
              <a:buNone/>
            </a:pPr>
            <a:r>
              <a:t/>
            </a:r>
            <a:endParaRPr b="1" i="0" sz="2800" u="none">
              <a:solidFill>
                <a:schemeClr val="dk1"/>
              </a:solidFill>
              <a:latin typeface="Times"/>
              <a:ea typeface="Times"/>
              <a:cs typeface="Times"/>
              <a:sym typeface="Times"/>
            </a:endParaRPr>
          </a:p>
        </p:txBody>
      </p:sp>
      <p:pic>
        <p:nvPicPr>
          <p:cNvPr id="325" name="Google Shape;325;p45"/>
          <p:cNvPicPr preferRelativeResize="0"/>
          <p:nvPr/>
        </p:nvPicPr>
        <p:blipFill rotWithShape="1">
          <a:blip r:embed="rId3">
            <a:alphaModFix/>
          </a:blip>
          <a:srcRect b="0" l="0" r="0" t="0"/>
          <a:stretch/>
        </p:blipFill>
        <p:spPr>
          <a:xfrm>
            <a:off x="4832350" y="1825625"/>
            <a:ext cx="3683000" cy="35766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4">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46"/>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Discussion Questions</a:t>
            </a:r>
            <a:endParaRPr/>
          </a:p>
        </p:txBody>
      </p:sp>
      <p:sp>
        <p:nvSpPr>
          <p:cNvPr id="331" name="Google Shape;331;p46"/>
          <p:cNvSpPr txBox="1"/>
          <p:nvPr>
            <p:ph idx="1" type="body"/>
          </p:nvPr>
        </p:nvSpPr>
        <p:spPr>
          <a:xfrm>
            <a:off x="628650" y="1825625"/>
            <a:ext cx="5005387" cy="4351337"/>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Identify three ways that sexual reproduction differs in different organisms.</a:t>
            </a:r>
            <a:endParaRPr/>
          </a:p>
          <a:p>
            <a:pPr indent="-336550" lvl="0" marL="514350" marR="0" rtl="0" algn="l">
              <a:lnSpc>
                <a:spcPct val="90000"/>
              </a:lnSpc>
              <a:spcBef>
                <a:spcPts val="1000"/>
              </a:spcBef>
              <a:spcAft>
                <a:spcPts val="0"/>
              </a:spcAft>
              <a:buClr>
                <a:schemeClr val="dk1"/>
              </a:buClr>
              <a:buSzPts val="2800"/>
              <a:buFont typeface="Calibri"/>
              <a:buNone/>
            </a:pPr>
            <a:r>
              <a:t/>
            </a:r>
            <a:endParaRPr b="0" i="0" sz="2800" u="none">
              <a:solidFill>
                <a:schemeClr val="dk1"/>
              </a:solidFill>
              <a:latin typeface="Times"/>
              <a:ea typeface="Times"/>
              <a:cs typeface="Times"/>
              <a:sym typeface="Times"/>
            </a:endParaRPr>
          </a:p>
          <a:p>
            <a:pPr indent="-514350" lvl="0" marL="514350" marR="0" rtl="0" algn="l">
              <a:lnSpc>
                <a:spcPct val="90000"/>
              </a:lnSpc>
              <a:spcBef>
                <a:spcPts val="100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What do all forms of sexual reproduction have in common?</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a:solidFill>
                <a:schemeClr val="dk1"/>
              </a:solidFill>
              <a:latin typeface="Times"/>
              <a:ea typeface="Times"/>
              <a:cs typeface="Times"/>
              <a:sym typeface="Time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1">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7"/>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Topic 1.3 Summary: How do living things sexually reproduce?</a:t>
            </a:r>
            <a:endParaRPr/>
          </a:p>
        </p:txBody>
      </p:sp>
      <p:sp>
        <p:nvSpPr>
          <p:cNvPr id="337" name="Google Shape;337;p47"/>
          <p:cNvSpPr txBox="1"/>
          <p:nvPr>
            <p:ph idx="1" type="body"/>
          </p:nvPr>
        </p:nvSpPr>
        <p:spPr>
          <a:xfrm>
            <a:off x="628650" y="1825625"/>
            <a:ext cx="4248150" cy="4351337"/>
          </a:xfrm>
          <a:prstGeom prst="rect">
            <a:avLst/>
          </a:prstGeom>
          <a:noFill/>
          <a:ln>
            <a:noFill/>
          </a:ln>
        </p:spPr>
        <p:txBody>
          <a:bodyPr anchorCtr="0" anchor="t" bIns="45700" lIns="91425" spcFirstLastPara="1" rIns="91425" wrap="square" tIns="45700">
            <a:noAutofit/>
          </a:bodyPr>
          <a:lstStyle/>
          <a:p>
            <a:pPr indent="-228600" lvl="0" marL="228600" marR="0" rtl="0" algn="l">
              <a:lnSpc>
                <a:spcPct val="80000"/>
              </a:lnSpc>
              <a:spcBef>
                <a:spcPts val="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Male and female reproductive cells combine to produce a zygote.</a:t>
            </a:r>
            <a:endParaRPr/>
          </a:p>
          <a:p>
            <a:pPr indent="-228600" lvl="0" marL="228600" marR="0" rtl="0" algn="l">
              <a:lnSpc>
                <a:spcPct val="8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Reproductive cells are formed by meiosis.</a:t>
            </a:r>
            <a:endParaRPr/>
          </a:p>
          <a:p>
            <a:pPr indent="-228600" lvl="0" marL="228600" marR="0" rtl="0" algn="l">
              <a:lnSpc>
                <a:spcPct val="8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Development of the human zygote occurs in stages.</a:t>
            </a:r>
            <a:endParaRPr/>
          </a:p>
          <a:p>
            <a:pPr indent="-228600" lvl="0" marL="228600" marR="0" rtl="0" algn="l">
              <a:lnSpc>
                <a:spcPct val="8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Sexual reproduction takes many forms.</a:t>
            </a:r>
            <a:endParaRPr/>
          </a:p>
        </p:txBody>
      </p:sp>
      <p:pic>
        <p:nvPicPr>
          <p:cNvPr id="338" name="Google Shape;338;p47"/>
          <p:cNvPicPr preferRelativeResize="0"/>
          <p:nvPr/>
        </p:nvPicPr>
        <p:blipFill rotWithShape="1">
          <a:blip r:embed="rId3">
            <a:alphaModFix/>
          </a:blip>
          <a:srcRect b="5906" l="0" r="0" t="5907"/>
          <a:stretch/>
        </p:blipFill>
        <p:spPr>
          <a:xfrm>
            <a:off x="4718221" y="1825625"/>
            <a:ext cx="3453199" cy="3453199"/>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6"/>
          <p:cNvSpPr txBox="1"/>
          <p:nvPr>
            <p:ph type="title"/>
          </p:nvPr>
        </p:nvSpPr>
        <p:spPr>
          <a:xfrm>
            <a:off x="628650" y="365125"/>
            <a:ext cx="7886700" cy="74771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Sex Cells: Gametes</a:t>
            </a:r>
            <a:endParaRPr/>
          </a:p>
        </p:txBody>
      </p:sp>
      <p:sp>
        <p:nvSpPr>
          <p:cNvPr id="111" name="Google Shape;111;p16"/>
          <p:cNvSpPr txBox="1"/>
          <p:nvPr>
            <p:ph idx="1" type="body"/>
          </p:nvPr>
        </p:nvSpPr>
        <p:spPr>
          <a:xfrm>
            <a:off x="628650" y="1265237"/>
            <a:ext cx="4248150" cy="49117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a:solidFill>
                  <a:schemeClr val="dk1"/>
                </a:solidFill>
                <a:latin typeface="Times"/>
                <a:ea typeface="Times"/>
                <a:cs typeface="Times"/>
                <a:sym typeface="Times"/>
              </a:rPr>
              <a:t>Sex cells (</a:t>
            </a:r>
            <a:r>
              <a:rPr b="1" i="0" lang="en-US" sz="2400" u="none">
                <a:solidFill>
                  <a:schemeClr val="dk1"/>
                </a:solidFill>
                <a:latin typeface="Times"/>
                <a:ea typeface="Times"/>
                <a:cs typeface="Times"/>
                <a:sym typeface="Times"/>
              </a:rPr>
              <a:t>gametes</a:t>
            </a:r>
            <a:r>
              <a:rPr b="0" i="0" lang="en-US" sz="2400" u="none">
                <a:solidFill>
                  <a:schemeClr val="dk1"/>
                </a:solidFill>
                <a:latin typeface="Times"/>
                <a:ea typeface="Times"/>
                <a:cs typeface="Times"/>
                <a:sym typeface="Times"/>
              </a:rPr>
              <a:t>):</a:t>
            </a:r>
            <a:endParaRPr/>
          </a:p>
          <a:p>
            <a:pPr indent="0" lvl="0" marL="0" marR="0" rtl="0" algn="l">
              <a:lnSpc>
                <a:spcPct val="90000"/>
              </a:lnSpc>
              <a:spcBef>
                <a:spcPts val="1000"/>
              </a:spcBef>
              <a:spcAft>
                <a:spcPts val="0"/>
              </a:spcAft>
              <a:buClr>
                <a:schemeClr val="dk1"/>
              </a:buClr>
              <a:buSzPts val="2400"/>
              <a:buFont typeface="Arial"/>
              <a:buNone/>
            </a:pPr>
            <a:r>
              <a:rPr b="0" i="0" lang="en-US" sz="2400" u="none">
                <a:solidFill>
                  <a:schemeClr val="dk1"/>
                </a:solidFill>
                <a:latin typeface="Times"/>
                <a:ea typeface="Times"/>
                <a:cs typeface="Times"/>
                <a:sym typeface="Times"/>
              </a:rPr>
              <a:t>Male or female reproductive cells; the cells that combine during sexual reproduction</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Male gamete: </a:t>
            </a:r>
            <a:r>
              <a:rPr b="0" i="1" lang="en-US" sz="2400" u="none">
                <a:solidFill>
                  <a:schemeClr val="dk1"/>
                </a:solidFill>
                <a:latin typeface="Times"/>
                <a:ea typeface="Times"/>
                <a:cs typeface="Times"/>
                <a:sym typeface="Times"/>
              </a:rPr>
              <a:t>sperm cell </a:t>
            </a:r>
            <a:r>
              <a:rPr b="0" i="0" lang="en-US" sz="2400" u="none">
                <a:solidFill>
                  <a:schemeClr val="dk1"/>
                </a:solidFill>
                <a:latin typeface="Times"/>
                <a:ea typeface="Times"/>
                <a:cs typeface="Times"/>
                <a:sym typeface="Times"/>
              </a:rPr>
              <a:t>produced in testes</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Female gamete: </a:t>
            </a:r>
            <a:r>
              <a:rPr b="0" i="1" lang="en-US" sz="2400" u="none">
                <a:solidFill>
                  <a:schemeClr val="dk1"/>
                </a:solidFill>
                <a:latin typeface="Times"/>
                <a:ea typeface="Times"/>
                <a:cs typeface="Times"/>
                <a:sym typeface="Times"/>
              </a:rPr>
              <a:t>egg cell </a:t>
            </a:r>
            <a:r>
              <a:rPr b="0" i="0" lang="en-US" sz="2400" u="none">
                <a:solidFill>
                  <a:schemeClr val="dk1"/>
                </a:solidFill>
                <a:latin typeface="Times"/>
                <a:ea typeface="Times"/>
                <a:cs typeface="Times"/>
                <a:sym typeface="Times"/>
              </a:rPr>
              <a:t>(ovum) produced in ovaries</a:t>
            </a:r>
            <a:endParaRPr/>
          </a:p>
          <a:p>
            <a:pPr indent="0" lvl="0" marL="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Times"/>
              <a:ea typeface="Times"/>
              <a:cs typeface="Times"/>
              <a:sym typeface="Times"/>
            </a:endParaRPr>
          </a:p>
          <a:p>
            <a:pPr indent="-101600" lvl="1" marL="685800" marR="0" rtl="0" algn="l">
              <a:lnSpc>
                <a:spcPct val="90000"/>
              </a:lnSpc>
              <a:spcBef>
                <a:spcPts val="500"/>
              </a:spcBef>
              <a:spcAft>
                <a:spcPts val="0"/>
              </a:spcAft>
              <a:buClr>
                <a:schemeClr val="dk1"/>
              </a:buClr>
              <a:buSzPts val="2000"/>
              <a:buFont typeface="Arial"/>
              <a:buNone/>
            </a:pPr>
            <a:r>
              <a:t/>
            </a:r>
            <a:endParaRPr b="0" i="0" sz="2000" u="none" cap="none" strike="noStrike">
              <a:solidFill>
                <a:schemeClr val="dk1"/>
              </a:solidFill>
              <a:latin typeface="Times"/>
              <a:ea typeface="Times"/>
              <a:cs typeface="Times"/>
              <a:sym typeface="Times"/>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Times"/>
              <a:ea typeface="Times"/>
              <a:cs typeface="Times"/>
              <a:sym typeface="Times"/>
            </a:endParaRPr>
          </a:p>
        </p:txBody>
      </p:sp>
      <p:pic>
        <p:nvPicPr>
          <p:cNvPr id="112" name="Google Shape;112;p16"/>
          <p:cNvPicPr preferRelativeResize="0"/>
          <p:nvPr/>
        </p:nvPicPr>
        <p:blipFill rotWithShape="1">
          <a:blip r:embed="rId3">
            <a:alphaModFix/>
          </a:blip>
          <a:srcRect b="0" l="0" r="0" t="0"/>
          <a:stretch/>
        </p:blipFill>
        <p:spPr>
          <a:xfrm>
            <a:off x="5391150" y="1265237"/>
            <a:ext cx="2935287" cy="2478087"/>
          </a:xfrm>
          <a:prstGeom prst="rect">
            <a:avLst/>
          </a:prstGeom>
          <a:noFill/>
          <a:ln>
            <a:noFill/>
          </a:ln>
        </p:spPr>
      </p:pic>
      <p:pic>
        <p:nvPicPr>
          <p:cNvPr id="113" name="Google Shape;113;p16"/>
          <p:cNvPicPr preferRelativeResize="0"/>
          <p:nvPr/>
        </p:nvPicPr>
        <p:blipFill rotWithShape="1">
          <a:blip r:embed="rId4">
            <a:alphaModFix/>
          </a:blip>
          <a:srcRect b="0" l="0" r="0" t="0"/>
          <a:stretch/>
        </p:blipFill>
        <p:spPr>
          <a:xfrm>
            <a:off x="5405437" y="3895725"/>
            <a:ext cx="2921000" cy="2479675"/>
          </a:xfrm>
          <a:prstGeom prst="rect">
            <a:avLst/>
          </a:prstGeom>
          <a:noFill/>
          <a:ln>
            <a:noFill/>
          </a:ln>
        </p:spPr>
      </p:pic>
      <p:sp>
        <p:nvSpPr>
          <p:cNvPr id="114" name="Google Shape;114;p16"/>
          <p:cNvSpPr txBox="1"/>
          <p:nvPr/>
        </p:nvSpPr>
        <p:spPr>
          <a:xfrm>
            <a:off x="725487" y="4606925"/>
            <a:ext cx="4054475" cy="1570037"/>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1.15: A) Sperm cells have a unique look, with their long “tails” or flagella. B) Egg cells are much bigger than sperm cells and lack flagella. What does the presence or absence of flagella on sex cells tell you about their mobility?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6" st="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7"/>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Sex Cells: Gametes (continued)</a:t>
            </a:r>
            <a:endParaRPr/>
          </a:p>
        </p:txBody>
      </p:sp>
      <p:sp>
        <p:nvSpPr>
          <p:cNvPr id="120" name="Google Shape;120;p17"/>
          <p:cNvSpPr txBox="1"/>
          <p:nvPr>
            <p:ph idx="1" type="body"/>
          </p:nvPr>
        </p:nvSpPr>
        <p:spPr>
          <a:xfrm>
            <a:off x="628650" y="1825625"/>
            <a:ext cx="3201987" cy="43513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0" i="0" lang="en-US" sz="2400" u="none">
                <a:solidFill>
                  <a:schemeClr val="dk1"/>
                </a:solidFill>
                <a:latin typeface="Times"/>
                <a:ea typeface="Times"/>
                <a:cs typeface="Times"/>
                <a:sym typeface="Times"/>
              </a:rPr>
              <a:t>Central event of sexual reproduction: </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Contact between the gametes (sperm and egg)</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Sperm and egg (and their genetic information) combine to produce a new single cell that develops into an offspring</a:t>
            </a:r>
            <a:endParaRPr/>
          </a:p>
          <a:p>
            <a:pPr indent="0" lvl="0" marL="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Times"/>
              <a:ea typeface="Times"/>
              <a:cs typeface="Times"/>
              <a:sym typeface="Times"/>
            </a:endParaRPr>
          </a:p>
          <a:p>
            <a:pPr indent="-101600" lvl="1" marL="685800" marR="0" rtl="0" algn="l">
              <a:lnSpc>
                <a:spcPct val="90000"/>
              </a:lnSpc>
              <a:spcBef>
                <a:spcPts val="500"/>
              </a:spcBef>
              <a:spcAft>
                <a:spcPts val="0"/>
              </a:spcAft>
              <a:buClr>
                <a:schemeClr val="dk1"/>
              </a:buClr>
              <a:buSzPts val="2000"/>
              <a:buFont typeface="Arial"/>
              <a:buNone/>
            </a:pPr>
            <a:r>
              <a:t/>
            </a:r>
            <a:endParaRPr b="0" i="0" sz="2000" u="none" cap="none" strike="noStrike">
              <a:solidFill>
                <a:schemeClr val="dk1"/>
              </a:solidFill>
              <a:latin typeface="Times"/>
              <a:ea typeface="Times"/>
              <a:cs typeface="Times"/>
              <a:sym typeface="Times"/>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Times"/>
              <a:ea typeface="Times"/>
              <a:cs typeface="Times"/>
              <a:sym typeface="Times"/>
            </a:endParaRPr>
          </a:p>
        </p:txBody>
      </p:sp>
      <p:pic>
        <p:nvPicPr>
          <p:cNvPr id="121" name="Google Shape;121;p17"/>
          <p:cNvPicPr preferRelativeResize="0"/>
          <p:nvPr/>
        </p:nvPicPr>
        <p:blipFill rotWithShape="1">
          <a:blip r:embed="rId3">
            <a:alphaModFix/>
          </a:blip>
          <a:srcRect b="0" l="0" r="0" t="0"/>
          <a:stretch/>
        </p:blipFill>
        <p:spPr>
          <a:xfrm>
            <a:off x="4089400" y="1825625"/>
            <a:ext cx="4659312" cy="3294062"/>
          </a:xfrm>
          <a:prstGeom prst="rect">
            <a:avLst/>
          </a:prstGeom>
          <a:noFill/>
          <a:ln>
            <a:noFill/>
          </a:ln>
        </p:spPr>
      </p:pic>
      <p:sp>
        <p:nvSpPr>
          <p:cNvPr id="122" name="Google Shape;122;p17"/>
          <p:cNvSpPr txBox="1"/>
          <p:nvPr/>
        </p:nvSpPr>
        <p:spPr>
          <a:xfrm>
            <a:off x="4460875" y="5287962"/>
            <a:ext cx="4054475" cy="830262"/>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1.16: Of the many sperm that approach and surround an egg, only one can fertilize the egg.</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0">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18"/>
          <p:cNvSpPr txBox="1"/>
          <p:nvPr>
            <p:ph type="title"/>
          </p:nvPr>
        </p:nvSpPr>
        <p:spPr>
          <a:xfrm>
            <a:off x="628650" y="365125"/>
            <a:ext cx="7886700" cy="73501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Fertilization</a:t>
            </a:r>
            <a:endParaRPr/>
          </a:p>
        </p:txBody>
      </p:sp>
      <p:sp>
        <p:nvSpPr>
          <p:cNvPr id="128" name="Google Shape;128;p18"/>
          <p:cNvSpPr txBox="1"/>
          <p:nvPr>
            <p:ph idx="1" type="body"/>
          </p:nvPr>
        </p:nvSpPr>
        <p:spPr>
          <a:xfrm>
            <a:off x="628650" y="1544637"/>
            <a:ext cx="3313112" cy="4632325"/>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en-US" sz="2400" u="none">
                <a:solidFill>
                  <a:schemeClr val="dk1"/>
                </a:solidFill>
                <a:latin typeface="Times"/>
                <a:ea typeface="Times"/>
                <a:cs typeface="Times"/>
                <a:sym typeface="Times"/>
              </a:rPr>
              <a:t>Fertilization</a:t>
            </a:r>
            <a:r>
              <a:rPr b="0" i="0" lang="en-US" sz="2400" u="none">
                <a:solidFill>
                  <a:schemeClr val="dk1"/>
                </a:solidFill>
                <a:latin typeface="Times"/>
                <a:ea typeface="Times"/>
                <a:cs typeface="Times"/>
                <a:sym typeface="Times"/>
              </a:rPr>
              <a:t>: the process in which male and female gametes combine</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Nuclei of two gametes fuse together to form a single cell called a </a:t>
            </a:r>
            <a:r>
              <a:rPr b="0" i="1" lang="en-US" sz="2400" u="none">
                <a:solidFill>
                  <a:schemeClr val="dk1"/>
                </a:solidFill>
                <a:latin typeface="Times"/>
                <a:ea typeface="Times"/>
                <a:cs typeface="Times"/>
                <a:sym typeface="Times"/>
              </a:rPr>
              <a:t>zygote</a:t>
            </a:r>
            <a:endParaRPr/>
          </a:p>
          <a:p>
            <a:pPr indent="-152400" lvl="0" marL="0" marR="0" rtl="0" algn="l">
              <a:lnSpc>
                <a:spcPct val="90000"/>
              </a:lnSpc>
              <a:spcBef>
                <a:spcPts val="1000"/>
              </a:spcBef>
              <a:spcAft>
                <a:spcPts val="0"/>
              </a:spcAft>
              <a:buClr>
                <a:schemeClr val="dk1"/>
              </a:buClr>
              <a:buSzPts val="2400"/>
              <a:buFont typeface="Arial"/>
              <a:buChar char="•"/>
            </a:pPr>
            <a:r>
              <a:rPr b="0" i="0" lang="en-US" sz="2400" u="none">
                <a:solidFill>
                  <a:schemeClr val="dk1"/>
                </a:solidFill>
                <a:latin typeface="Times"/>
                <a:ea typeface="Times"/>
                <a:cs typeface="Times"/>
                <a:sym typeface="Times"/>
              </a:rPr>
              <a:t>Zygote contains genetic information from the sperm cell and egg cell</a:t>
            </a:r>
            <a:endParaRPr/>
          </a:p>
          <a:p>
            <a:pPr indent="0" lvl="0" marL="0" marR="0" rtl="0" algn="l">
              <a:lnSpc>
                <a:spcPct val="90000"/>
              </a:lnSpc>
              <a:spcBef>
                <a:spcPts val="1000"/>
              </a:spcBef>
              <a:spcAft>
                <a:spcPts val="0"/>
              </a:spcAft>
              <a:buClr>
                <a:schemeClr val="dk1"/>
              </a:buClr>
              <a:buSzPts val="2400"/>
              <a:buFont typeface="Arial"/>
              <a:buNone/>
            </a:pPr>
            <a:r>
              <a:t/>
            </a:r>
            <a:endParaRPr b="0" i="0" sz="2400" u="none">
              <a:solidFill>
                <a:schemeClr val="dk1"/>
              </a:solidFill>
              <a:latin typeface="Times"/>
              <a:ea typeface="Times"/>
              <a:cs typeface="Times"/>
              <a:sym typeface="Times"/>
            </a:endParaRPr>
          </a:p>
          <a:p>
            <a:pPr indent="-101600" lvl="1" marL="685800" marR="0" rtl="0" algn="l">
              <a:lnSpc>
                <a:spcPct val="90000"/>
              </a:lnSpc>
              <a:spcBef>
                <a:spcPts val="500"/>
              </a:spcBef>
              <a:spcAft>
                <a:spcPts val="0"/>
              </a:spcAft>
              <a:buClr>
                <a:schemeClr val="dk1"/>
              </a:buClr>
              <a:buSzPts val="2000"/>
              <a:buFont typeface="Arial"/>
              <a:buNone/>
            </a:pPr>
            <a:r>
              <a:t/>
            </a:r>
            <a:endParaRPr b="0" i="0" sz="2000" u="none" cap="none" strike="noStrike">
              <a:solidFill>
                <a:schemeClr val="dk1"/>
              </a:solidFill>
              <a:latin typeface="Times"/>
              <a:ea typeface="Times"/>
              <a:cs typeface="Times"/>
              <a:sym typeface="Times"/>
            </a:endParaRPr>
          </a:p>
          <a:p>
            <a:pPr indent="-101600" lvl="0" marL="228600" marR="0" rtl="0" algn="l">
              <a:lnSpc>
                <a:spcPct val="90000"/>
              </a:lnSpc>
              <a:spcBef>
                <a:spcPts val="1000"/>
              </a:spcBef>
              <a:spcAft>
                <a:spcPts val="0"/>
              </a:spcAft>
              <a:buClr>
                <a:schemeClr val="dk1"/>
              </a:buClr>
              <a:buSzPts val="2000"/>
              <a:buFont typeface="Arial"/>
              <a:buNone/>
            </a:pPr>
            <a:r>
              <a:t/>
            </a:r>
            <a:endParaRPr b="0" i="0" sz="2000" u="none" cap="none" strike="noStrike">
              <a:solidFill>
                <a:schemeClr val="dk1"/>
              </a:solidFill>
              <a:latin typeface="Times"/>
              <a:ea typeface="Times"/>
              <a:cs typeface="Times"/>
              <a:sym typeface="Times"/>
            </a:endParaRPr>
          </a:p>
        </p:txBody>
      </p:sp>
      <p:pic>
        <p:nvPicPr>
          <p:cNvPr id="129" name="Google Shape;129;p18"/>
          <p:cNvPicPr preferRelativeResize="0"/>
          <p:nvPr/>
        </p:nvPicPr>
        <p:blipFill rotWithShape="1">
          <a:blip r:embed="rId3">
            <a:alphaModFix/>
          </a:blip>
          <a:srcRect b="0" l="0" r="0" t="0"/>
          <a:stretch/>
        </p:blipFill>
        <p:spPr>
          <a:xfrm>
            <a:off x="4170362" y="1544637"/>
            <a:ext cx="4625975" cy="3857625"/>
          </a:xfrm>
          <a:prstGeom prst="rect">
            <a:avLst/>
          </a:prstGeom>
          <a:noFill/>
          <a:ln>
            <a:noFill/>
          </a:ln>
        </p:spPr>
      </p:pic>
      <p:sp>
        <p:nvSpPr>
          <p:cNvPr id="130" name="Google Shape;130;p18"/>
          <p:cNvSpPr txBox="1"/>
          <p:nvPr/>
        </p:nvSpPr>
        <p:spPr>
          <a:xfrm>
            <a:off x="4791075" y="5546725"/>
            <a:ext cx="3384550" cy="83185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1.17: When a sperm cell fertilizes an egg cell, the two nuclei fuse and a zygote forms.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28">
                                            <p:txEl>
                                              <p:pRg end="5" st="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628650" y="649287"/>
            <a:ext cx="7886700" cy="796925"/>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Fertilization (continued)</a:t>
            </a:r>
            <a:endParaRPr/>
          </a:p>
        </p:txBody>
      </p:sp>
      <p:pic>
        <p:nvPicPr>
          <p:cNvPr id="136" name="Google Shape;136;p19"/>
          <p:cNvPicPr preferRelativeResize="0"/>
          <p:nvPr/>
        </p:nvPicPr>
        <p:blipFill rotWithShape="1">
          <a:blip r:embed="rId3">
            <a:alphaModFix/>
          </a:blip>
          <a:srcRect b="0" l="0" r="0" t="0"/>
          <a:stretch/>
        </p:blipFill>
        <p:spPr>
          <a:xfrm>
            <a:off x="288925" y="1754187"/>
            <a:ext cx="8855075" cy="3973512"/>
          </a:xfrm>
          <a:prstGeom prst="rect">
            <a:avLst/>
          </a:prstGeom>
          <a:noFill/>
          <a:ln>
            <a:noFill/>
          </a:ln>
        </p:spPr>
      </p:pic>
      <p:sp>
        <p:nvSpPr>
          <p:cNvPr id="137" name="Google Shape;137;p19"/>
          <p:cNvSpPr txBox="1"/>
          <p:nvPr/>
        </p:nvSpPr>
        <p:spPr>
          <a:xfrm>
            <a:off x="5289550" y="1889125"/>
            <a:ext cx="3384550" cy="831850"/>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1.17: When a sperm cell fertilizes an egg cell, the two nuclei fuse and a zygote forms.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0"/>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Discussion Questions</a:t>
            </a:r>
            <a:endParaRPr/>
          </a:p>
        </p:txBody>
      </p:sp>
      <p:sp>
        <p:nvSpPr>
          <p:cNvPr id="143" name="Google Shape;143;p20"/>
          <p:cNvSpPr txBox="1"/>
          <p:nvPr>
            <p:ph idx="1" type="body"/>
          </p:nvPr>
        </p:nvSpPr>
        <p:spPr>
          <a:xfrm>
            <a:off x="628650" y="1825625"/>
            <a:ext cx="5005387" cy="4351337"/>
          </a:xfrm>
          <a:prstGeom prst="rect">
            <a:avLst/>
          </a:prstGeom>
          <a:noFill/>
          <a:ln>
            <a:noFill/>
          </a:ln>
        </p:spPr>
        <p:txBody>
          <a:bodyPr anchorCtr="0" anchor="t" bIns="45700" lIns="91425" spcFirstLastPara="1" rIns="91425" wrap="square" tIns="45700">
            <a:noAutofit/>
          </a:bodyPr>
          <a:lstStyle/>
          <a:p>
            <a:pPr indent="-514350" lvl="0" marL="514350" marR="0" rtl="0" algn="l">
              <a:lnSpc>
                <a:spcPct val="90000"/>
              </a:lnSpc>
              <a:spcBef>
                <a:spcPts val="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How does the process of fertilization occur?</a:t>
            </a:r>
            <a:endParaRPr/>
          </a:p>
          <a:p>
            <a:pPr indent="-336550" lvl="0" marL="514350" marR="0" rtl="0" algn="l">
              <a:lnSpc>
                <a:spcPct val="90000"/>
              </a:lnSpc>
              <a:spcBef>
                <a:spcPts val="1000"/>
              </a:spcBef>
              <a:spcAft>
                <a:spcPts val="0"/>
              </a:spcAft>
              <a:buClr>
                <a:schemeClr val="dk1"/>
              </a:buClr>
              <a:buSzPts val="2800"/>
              <a:buFont typeface="Calibri"/>
              <a:buNone/>
            </a:pPr>
            <a:r>
              <a:t/>
            </a:r>
            <a:endParaRPr b="0" i="0" sz="2800" u="none">
              <a:solidFill>
                <a:schemeClr val="dk1"/>
              </a:solidFill>
              <a:latin typeface="Times"/>
              <a:ea typeface="Times"/>
              <a:cs typeface="Times"/>
              <a:sym typeface="Times"/>
            </a:endParaRPr>
          </a:p>
          <a:p>
            <a:pPr indent="-514350" lvl="0" marL="514350" marR="0" rtl="0" algn="l">
              <a:lnSpc>
                <a:spcPct val="90000"/>
              </a:lnSpc>
              <a:spcBef>
                <a:spcPts val="1000"/>
              </a:spcBef>
              <a:spcAft>
                <a:spcPts val="0"/>
              </a:spcAft>
              <a:buClr>
                <a:schemeClr val="dk1"/>
              </a:buClr>
              <a:buSzPts val="2800"/>
              <a:buFont typeface="Calibri"/>
              <a:buAutoNum type="arabicPeriod"/>
            </a:pPr>
            <a:r>
              <a:rPr b="0" i="0" lang="en-US" sz="2800" u="none">
                <a:solidFill>
                  <a:schemeClr val="dk1"/>
                </a:solidFill>
                <a:latin typeface="Times"/>
                <a:ea typeface="Times"/>
                <a:cs typeface="Times"/>
                <a:sym typeface="Times"/>
              </a:rPr>
              <a:t>What is needed for fertilization to occur?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3">
                                            <p:txEl>
                                              <p:pRg end="2" st="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1"/>
          <p:cNvSpPr txBox="1"/>
          <p:nvPr>
            <p:ph type="title"/>
          </p:nvPr>
        </p:nvSpPr>
        <p:spPr>
          <a:xfrm>
            <a:off x="628650" y="365125"/>
            <a:ext cx="7886700" cy="1325562"/>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Concept 2: Reproductive cells are formed by a cell-dividing process called meiosis.</a:t>
            </a:r>
            <a:endParaRPr/>
          </a:p>
        </p:txBody>
      </p:sp>
      <p:sp>
        <p:nvSpPr>
          <p:cNvPr id="149" name="Google Shape;149;p21"/>
          <p:cNvSpPr txBox="1"/>
          <p:nvPr>
            <p:ph idx="1" type="body"/>
          </p:nvPr>
        </p:nvSpPr>
        <p:spPr>
          <a:xfrm>
            <a:off x="628650" y="1825625"/>
            <a:ext cx="4178300" cy="4351337"/>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b="0" i="0" lang="en-US" sz="2800" u="none">
                <a:solidFill>
                  <a:schemeClr val="dk1"/>
                </a:solidFill>
                <a:latin typeface="Times"/>
                <a:ea typeface="Times"/>
                <a:cs typeface="Times"/>
                <a:sym typeface="Times"/>
              </a:rPr>
              <a:t>Humans have 46 chromosomes (23 pairs)</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Paired chromosomes are called </a:t>
            </a:r>
            <a:r>
              <a:rPr b="0" i="1" lang="en-US" sz="2800" u="none">
                <a:solidFill>
                  <a:schemeClr val="dk1"/>
                </a:solidFill>
                <a:latin typeface="Times"/>
                <a:ea typeface="Times"/>
                <a:cs typeface="Times"/>
                <a:sym typeface="Times"/>
              </a:rPr>
              <a:t>homologous chromosomes</a:t>
            </a:r>
            <a:endParaRPr/>
          </a:p>
          <a:p>
            <a:pPr indent="-177800" lvl="0" marL="0" marR="0" rtl="0" algn="l">
              <a:lnSpc>
                <a:spcPct val="90000"/>
              </a:lnSpc>
              <a:spcBef>
                <a:spcPts val="1000"/>
              </a:spcBef>
              <a:spcAft>
                <a:spcPts val="0"/>
              </a:spcAft>
              <a:buClr>
                <a:schemeClr val="dk1"/>
              </a:buClr>
              <a:buSzPts val="2800"/>
              <a:buFont typeface="Arial"/>
              <a:buChar char="•"/>
            </a:pPr>
            <a:r>
              <a:rPr b="0" i="0" lang="en-US" sz="2800" u="none">
                <a:solidFill>
                  <a:schemeClr val="dk1"/>
                </a:solidFill>
                <a:latin typeface="Times"/>
                <a:ea typeface="Times"/>
                <a:cs typeface="Times"/>
                <a:sym typeface="Times"/>
              </a:rPr>
              <a:t>During fertilization, each parent contributes one chromosome of each pair</a:t>
            </a:r>
            <a:endParaRPr/>
          </a:p>
          <a:p>
            <a:pPr indent="-50800" lvl="0" marL="228600" marR="0" rtl="0" algn="l">
              <a:lnSpc>
                <a:spcPct val="90000"/>
              </a:lnSpc>
              <a:spcBef>
                <a:spcPts val="1000"/>
              </a:spcBef>
              <a:spcAft>
                <a:spcPts val="0"/>
              </a:spcAft>
              <a:buClr>
                <a:schemeClr val="dk1"/>
              </a:buClr>
              <a:buSzPts val="2800"/>
              <a:buFont typeface="Arial"/>
              <a:buNone/>
            </a:pPr>
            <a:r>
              <a:t/>
            </a:r>
            <a:endParaRPr b="0" i="0" sz="2800" u="none">
              <a:solidFill>
                <a:schemeClr val="dk1"/>
              </a:solidFill>
              <a:latin typeface="Times"/>
              <a:ea typeface="Times"/>
              <a:cs typeface="Times"/>
              <a:sym typeface="Times"/>
            </a:endParaRPr>
          </a:p>
        </p:txBody>
      </p:sp>
      <p:pic>
        <p:nvPicPr>
          <p:cNvPr id="150" name="Google Shape;150;p21"/>
          <p:cNvPicPr preferRelativeResize="0"/>
          <p:nvPr/>
        </p:nvPicPr>
        <p:blipFill rotWithShape="1">
          <a:blip r:embed="rId3">
            <a:alphaModFix/>
          </a:blip>
          <a:srcRect b="0" l="0" r="0" t="0"/>
          <a:stretch/>
        </p:blipFill>
        <p:spPr>
          <a:xfrm>
            <a:off x="5237162" y="2017712"/>
            <a:ext cx="3278187" cy="2601912"/>
          </a:xfrm>
          <a:prstGeom prst="rect">
            <a:avLst/>
          </a:prstGeom>
          <a:noFill/>
          <a:ln>
            <a:noFill/>
          </a:ln>
        </p:spPr>
      </p:pic>
      <p:sp>
        <p:nvSpPr>
          <p:cNvPr id="151" name="Google Shape;151;p21"/>
          <p:cNvSpPr txBox="1"/>
          <p:nvPr/>
        </p:nvSpPr>
        <p:spPr>
          <a:xfrm>
            <a:off x="5237162" y="4852987"/>
            <a:ext cx="3278187" cy="1323975"/>
          </a:xfrm>
          <a:prstGeom prst="rect">
            <a:avLst/>
          </a:prstGeom>
          <a:solidFill>
            <a:schemeClr val="lt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Figure 1.18: A duplicated pair of homologous chromosomes, the female parent contributes one chromosome, and the male parent contributes the other.</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