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e9e651d15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e9e651d1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7e9e651d15_0_0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2.2: How does the periodic table organize the elements?</a:t>
            </a:r>
            <a:endParaRPr/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628650" y="1825625"/>
            <a:ext cx="424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Elements are the building blocks of matter.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Elements can be organized by their properties.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modern periodic table organizes elements in groups and periods.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Elements are classified as metals, non-metals, or semi-metals.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19340" l="2201" r="15564" t="2442"/>
          <a:stretch/>
        </p:blipFill>
        <p:spPr>
          <a:xfrm>
            <a:off x="5128952" y="2203451"/>
            <a:ext cx="3184095" cy="318409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3: The modern periodic table organizes elements in groups and periods.</a:t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628650" y="1544637"/>
            <a:ext cx="7613650" cy="463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Mendeleev’s periodic table was ordered by increasing atomic mass:</a:t>
            </a:r>
            <a:endParaRPr/>
          </a:p>
          <a:p>
            <a:pPr indent="-1651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Did not work perfectly – some elements were out of order so they would fit in a family that had similar properties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br>
              <a:rPr b="0" i="0" lang="en-US" sz="26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b="0" i="0" lang="en-US" sz="26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Modern periodic table is ordered by increasing </a:t>
            </a:r>
            <a:r>
              <a:rPr b="1" i="0" lang="en-US" sz="26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atomic number</a:t>
            </a:r>
            <a:r>
              <a:rPr b="0" i="0" lang="en-US" sz="26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/>
          </a:p>
          <a:p>
            <a:pPr indent="-1651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Henry Moseley: scientist that determined an element’s atomic number (the number of protons in an atom)</a:t>
            </a:r>
            <a:endParaRPr/>
          </a:p>
          <a:p>
            <a:pPr indent="-1651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When elements are arranged according to increasing atomic number, the elements fit perfectly and do not require re-ordering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the Modern Periodic Table</a:t>
            </a:r>
            <a:endParaRPr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628650" y="1825625"/>
            <a:ext cx="75882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The modern periodic table consists of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Groups</a:t>
            </a: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(1-18): A vertical column of elements; also called a </a:t>
            </a:r>
            <a:r>
              <a:rPr b="0" i="1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family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Periods </a:t>
            </a: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(1-7): A horizontal row of elements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628650" y="365125"/>
            <a:ext cx="78867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the Modern Periodic Table (continued)</a:t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5631" y="34131"/>
            <a:ext cx="5392737" cy="74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7666037" y="1285875"/>
            <a:ext cx="660400" cy="3854450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 rot="-5400000">
            <a:off x="4352131" y="-1481931"/>
            <a:ext cx="658812" cy="76676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847725" y="966787"/>
            <a:ext cx="1112837" cy="339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2.9</a:t>
            </a:r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7259637" y="877887"/>
            <a:ext cx="166211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Group/Family</a:t>
            </a: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52387" y="2043112"/>
            <a:ext cx="8794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actually looooooooong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7400"/>
            <a:ext cx="9144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the Modern Periodic Table (continued)</a:t>
            </a: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112" y="1944687"/>
            <a:ext cx="8377237" cy="212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/>
        </p:nvSpPr>
        <p:spPr>
          <a:xfrm>
            <a:off x="1919287" y="4748212"/>
            <a:ext cx="5576887" cy="831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2.10: A typical box from the periodic table tells you the element’s name, symbol, atomic number, and atomic mass. The symbol’s font tells you the element’s state.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was Moseley’s contribution to the periodic table and what problem did it resolve?</a:t>
            </a:r>
            <a:endParaRPr/>
          </a:p>
          <a:p>
            <a:pPr indent="-349250" lvl="0" marL="5143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Give the symbol and atomic number for each of the following elements:</a:t>
            </a:r>
            <a:endParaRPr/>
          </a:p>
          <a:p>
            <a:pPr indent="-514350" lvl="1" marL="9715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manganese</a:t>
            </a:r>
            <a:endParaRPr/>
          </a:p>
          <a:p>
            <a:pPr indent="-514350" lvl="1" marL="9715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magnesium</a:t>
            </a:r>
            <a:endParaRPr/>
          </a:p>
          <a:p>
            <a:pPr indent="-514350" lvl="1" marL="9715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arsenic</a:t>
            </a:r>
            <a:endParaRPr/>
          </a:p>
          <a:p>
            <a:pPr indent="-514350" lvl="1" marL="9715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astatine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4: Elements are classified as metals, non-metals, or semi-metals.</a:t>
            </a:r>
            <a:endParaRPr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Three broad categories of elements shown on the periodic table (Figure 2.9):</a:t>
            </a:r>
            <a:endParaRPr/>
          </a:p>
          <a:p>
            <a:pPr indent="-1778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Metals (blue)</a:t>
            </a:r>
            <a:endParaRPr/>
          </a:p>
          <a:p>
            <a:pPr indent="-1778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Non-metals (yellow)</a:t>
            </a:r>
            <a:endParaRPr/>
          </a:p>
          <a:p>
            <a:pPr indent="-1778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Semi-metals (green)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778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Elements of Groups 1, 2, and 13 to 18 are called </a:t>
            </a:r>
            <a:r>
              <a:rPr b="0" i="1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main-group elements 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or </a:t>
            </a:r>
            <a:r>
              <a:rPr b="0" i="1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representative elements</a:t>
            </a:r>
            <a:endParaRPr/>
          </a:p>
          <a:p>
            <a:pPr indent="-1778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Elements in Groups 3 to 12 are called </a:t>
            </a:r>
            <a:r>
              <a:rPr b="0" i="1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transition elements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Metals</a:t>
            </a:r>
            <a:endParaRPr/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628650" y="1508125"/>
            <a:ext cx="8256587" cy="466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Metal</a:t>
            </a: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Shiny and hard (typically)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Malleable and ductile (can be made into sheets and drawn out into wires)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Conducts electricity and heat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Found to the left of the zigzag line on the periodic table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628650" y="365125"/>
            <a:ext cx="7886700" cy="815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Metals: Alkali Metal</a:t>
            </a:r>
            <a:endParaRPr/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628650" y="1296987"/>
            <a:ext cx="4314825" cy="487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Alkali metals: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Found in Group 1 (all elements, except hydrogen)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Shiny and soft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Highly reactive with water and oxygen (often stored in a non-reactive liquid such as oil)</a:t>
            </a:r>
            <a:endParaRPr/>
          </a:p>
        </p:txBody>
      </p:sp>
      <p:pic>
        <p:nvPicPr>
          <p:cNvPr id="206" name="Google Shape;20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3812" y="1181100"/>
            <a:ext cx="3557587" cy="45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4112" y="4322762"/>
            <a:ext cx="3263900" cy="18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0"/>
          <p:cNvSpPr txBox="1"/>
          <p:nvPr/>
        </p:nvSpPr>
        <p:spPr>
          <a:xfrm>
            <a:off x="5103812" y="5884862"/>
            <a:ext cx="3557587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2.12: This periodic table only shows the main-group elements.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628650" y="365125"/>
            <a:ext cx="78867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Metals: Alkaline-earth Metals</a:t>
            </a:r>
            <a:endParaRPr/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628650" y="1260475"/>
            <a:ext cx="4017962" cy="491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Alkaline-earth metals: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Found in Group 2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Shiny and soft (but not as soft as alkali metals)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Highly reactive (but not as reactive as alkali metals)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15" name="Google Shape;21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3812" y="1181100"/>
            <a:ext cx="3557587" cy="45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1"/>
          <p:cNvSpPr txBox="1"/>
          <p:nvPr/>
        </p:nvSpPr>
        <p:spPr>
          <a:xfrm>
            <a:off x="5103812" y="5884862"/>
            <a:ext cx="3557587" cy="5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2.12: Magnesium (left) burns easily in air when ignited.</a:t>
            </a:r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 rotWithShape="1">
          <a:blip r:embed="rId4">
            <a:alphaModFix/>
          </a:blip>
          <a:srcRect b="609" l="0" r="0" t="610"/>
          <a:stretch/>
        </p:blipFill>
        <p:spPr>
          <a:xfrm>
            <a:off x="2404804" y="3999415"/>
            <a:ext cx="2469935" cy="246993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628650" y="457200"/>
            <a:ext cx="7886700" cy="989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1: Elements are the building blocks of matter.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628650" y="1446212"/>
            <a:ext cx="4248150" cy="473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Elements:</a:t>
            </a:r>
            <a:endParaRPr b="0" i="0" sz="2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basic building blocks of matter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Made up of one type of atom (cannot be broken down further)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About 90 elements occur naturally (carbon, silver, oxygen)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Some elements are synthesized in labs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Have varying properties</a:t>
            </a:r>
            <a:endParaRPr/>
          </a:p>
          <a:p>
            <a:pPr indent="-889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427162" y="5592762"/>
            <a:ext cx="3449637" cy="83026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2.6: Copper is made up of one type of atom, and cannot be broken down further.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262" y="1446212"/>
            <a:ext cx="3200400" cy="5167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Non-metals</a:t>
            </a:r>
            <a:endParaRPr/>
          </a:p>
        </p:txBody>
      </p:sp>
      <p:sp>
        <p:nvSpPr>
          <p:cNvPr id="223" name="Google Shape;223;p32"/>
          <p:cNvSpPr txBox="1"/>
          <p:nvPr>
            <p:ph idx="1" type="body"/>
          </p:nvPr>
        </p:nvSpPr>
        <p:spPr>
          <a:xfrm>
            <a:off x="628650" y="1825625"/>
            <a:ext cx="7799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Non-metal</a:t>
            </a: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Not shiny, malleable, or ductile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Poor conductor of electricity and heat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Found to the right of the zigzag line on the periodic table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Generally gases or brittle, dull solids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628650" y="365125"/>
            <a:ext cx="78867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Non-metals: Hydrogen</a:t>
            </a:r>
            <a:endParaRPr/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628650" y="1335087"/>
            <a:ext cx="4152900" cy="4841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Hydrogen: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Usually on the left side of the periodic table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Lightest element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Colourless, odourless, tasteless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Highly flammable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Makes up over 90% of atoms in the universe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On Earth: Most hydrogen is found combined with oxygen as water</a:t>
            </a:r>
            <a:endParaRPr/>
          </a:p>
        </p:txBody>
      </p:sp>
      <p:pic>
        <p:nvPicPr>
          <p:cNvPr id="230" name="Google Shape;2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7775" y="1335087"/>
            <a:ext cx="3586162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/>
          <p:nvPr/>
        </p:nvSpPr>
        <p:spPr>
          <a:xfrm>
            <a:off x="7346950" y="5837237"/>
            <a:ext cx="1296987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2.13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/>
          <p:nvPr>
            <p:ph type="title"/>
          </p:nvPr>
        </p:nvSpPr>
        <p:spPr>
          <a:xfrm>
            <a:off x="628650" y="539750"/>
            <a:ext cx="78867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Non-metals: Halogens</a:t>
            </a:r>
            <a:endParaRPr/>
          </a:p>
        </p:txBody>
      </p:sp>
      <p:sp>
        <p:nvSpPr>
          <p:cNvPr id="237" name="Google Shape;237;p34"/>
          <p:cNvSpPr txBox="1"/>
          <p:nvPr>
            <p:ph idx="1" type="body"/>
          </p:nvPr>
        </p:nvSpPr>
        <p:spPr>
          <a:xfrm>
            <a:off x="628650" y="1335087"/>
            <a:ext cx="3943350" cy="4841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Halogens: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Found in Group 17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Highly reactive (therefore usually found in nature as part of compounds)</a:t>
            </a:r>
            <a:endParaRPr/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7775" y="1335087"/>
            <a:ext cx="3586162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/>
          <p:nvPr/>
        </p:nvSpPr>
        <p:spPr>
          <a:xfrm>
            <a:off x="7346950" y="5837237"/>
            <a:ext cx="1296987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2.13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type="title"/>
          </p:nvPr>
        </p:nvSpPr>
        <p:spPr>
          <a:xfrm>
            <a:off x="628650" y="539750"/>
            <a:ext cx="7886700" cy="62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Non-metals: Noble Gases</a:t>
            </a:r>
            <a:endParaRPr/>
          </a:p>
        </p:txBody>
      </p:sp>
      <p:sp>
        <p:nvSpPr>
          <p:cNvPr id="245" name="Google Shape;245;p35"/>
          <p:cNvSpPr txBox="1"/>
          <p:nvPr>
            <p:ph idx="1" type="body"/>
          </p:nvPr>
        </p:nvSpPr>
        <p:spPr>
          <a:xfrm>
            <a:off x="628650" y="1335087"/>
            <a:ext cx="4103687" cy="4841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Noble gases: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Found in Group 18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Odourless, colourless gases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Least reactive of all the elements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Helium and neon never form compounds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Other noble gases form compounds with great difficulty</a:t>
            </a:r>
            <a:endParaRPr/>
          </a:p>
        </p:txBody>
      </p:sp>
      <p:pic>
        <p:nvPicPr>
          <p:cNvPr id="246" name="Google Shape;24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7775" y="1335087"/>
            <a:ext cx="3586162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7346950" y="5837237"/>
            <a:ext cx="1296987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2.13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type="title"/>
          </p:nvPr>
        </p:nvSpPr>
        <p:spPr>
          <a:xfrm>
            <a:off x="628650" y="436562"/>
            <a:ext cx="7886700" cy="77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Semi-metals</a:t>
            </a:r>
            <a:endParaRPr/>
          </a:p>
        </p:txBody>
      </p:sp>
      <p:sp>
        <p:nvSpPr>
          <p:cNvPr id="253" name="Google Shape;253;p36"/>
          <p:cNvSpPr txBox="1"/>
          <p:nvPr>
            <p:ph idx="1" type="body"/>
          </p:nvPr>
        </p:nvSpPr>
        <p:spPr>
          <a:xfrm>
            <a:off x="628650" y="1408112"/>
            <a:ext cx="4494212" cy="4768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Semi-metals</a:t>
            </a: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Also known as metalloids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Found in the green boxes in a staircase shape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Have physical and chemical properties of both metals and non-metals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Shiny (like metals)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Brittle and not ductile (like non-metals)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Poor conductors of heat and electricity (like non-metals)</a:t>
            </a:r>
            <a:endParaRPr/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5387" y="1408112"/>
            <a:ext cx="3754437" cy="439896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6"/>
          <p:cNvSpPr txBox="1"/>
          <p:nvPr/>
        </p:nvSpPr>
        <p:spPr>
          <a:xfrm>
            <a:off x="7461250" y="6007100"/>
            <a:ext cx="1298575" cy="339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2.14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628650" y="365125"/>
            <a:ext cx="7886700" cy="1081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Semi-metals: Silicon</a:t>
            </a:r>
            <a:endParaRPr/>
          </a:p>
        </p:txBody>
      </p:sp>
      <p:sp>
        <p:nvSpPr>
          <p:cNvPr id="261" name="Google Shape;261;p37"/>
          <p:cNvSpPr txBox="1"/>
          <p:nvPr>
            <p:ph idx="1" type="body"/>
          </p:nvPr>
        </p:nvSpPr>
        <p:spPr>
          <a:xfrm>
            <a:off x="628650" y="1570037"/>
            <a:ext cx="395605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Silicon:</a:t>
            </a:r>
            <a:endParaRPr/>
          </a:p>
          <a:p>
            <a:pPr indent="-1778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Second-most abundant element in Earth’s crust (after oxygen)</a:t>
            </a:r>
            <a:endParaRPr/>
          </a:p>
          <a:p>
            <a:pPr indent="-1778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Used in many electronic devices (computers, smartphones)</a:t>
            </a:r>
            <a:endParaRPr/>
          </a:p>
          <a:p>
            <a:pPr indent="-1778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Used to make silicone (material used in cookware, contact lenses, prosthetics)</a:t>
            </a:r>
            <a:endParaRPr/>
          </a:p>
        </p:txBody>
      </p:sp>
      <p:pic>
        <p:nvPicPr>
          <p:cNvPr id="262" name="Google Shape;26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737" y="1570037"/>
            <a:ext cx="3894137" cy="409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68" name="Google Shape;268;p38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Make a table to summarize the characteristic properties of metals, non-metals, and semi-metals.</a:t>
            </a:r>
            <a:endParaRPr/>
          </a:p>
          <a:p>
            <a:pPr indent="-336550" lvl="0" marL="5143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makes hydrogen an unusual element?</a:t>
            </a:r>
            <a:endParaRPr/>
          </a:p>
          <a:p>
            <a:pPr indent="-336550" lvl="0" marL="5143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characteristics define semi-metals?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2.2 Summary: How does the periodic table organize the elements?</a:t>
            </a:r>
            <a:endParaRPr/>
          </a:p>
        </p:txBody>
      </p:sp>
      <p:sp>
        <p:nvSpPr>
          <p:cNvPr id="274" name="Google Shape;274;p39"/>
          <p:cNvSpPr txBox="1"/>
          <p:nvPr>
            <p:ph idx="1" type="body"/>
          </p:nvPr>
        </p:nvSpPr>
        <p:spPr>
          <a:xfrm>
            <a:off x="628650" y="1825625"/>
            <a:ext cx="42481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Elements are the building blocks of matter.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Elements can be organized by their properties.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modern periodic table organizes elements in groups and periods.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Elements are classified as metals, non-metals, or semi-metals.</a:t>
            </a:r>
            <a:endParaRPr/>
          </a:p>
        </p:txBody>
      </p:sp>
      <p:pic>
        <p:nvPicPr>
          <p:cNvPr id="275" name="Google Shape;275;p39"/>
          <p:cNvPicPr preferRelativeResize="0"/>
          <p:nvPr/>
        </p:nvPicPr>
        <p:blipFill rotWithShape="1">
          <a:blip r:embed="rId3">
            <a:alphaModFix/>
          </a:blip>
          <a:srcRect b="19340" l="2201" r="15564" t="2442"/>
          <a:stretch/>
        </p:blipFill>
        <p:spPr>
          <a:xfrm>
            <a:off x="5128952" y="2203451"/>
            <a:ext cx="3184095" cy="3184095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 Names and Symbols</a:t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Each element has a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Chemical name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Based on Latin words, countries, names of famous scientists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Chemical symbol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One or two letters (first letter is capitalized)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Until very recently, unnamed synthetic elements had placeholder names or three-letter symbols until their discovery was confirmed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28650" y="365125"/>
            <a:ext cx="7886700" cy="6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 Names and Symbols (continued)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062" y="1136650"/>
            <a:ext cx="7381875" cy="550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many elements occur naturally on Earth?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distinguishes one element from another?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628650" y="482600"/>
            <a:ext cx="78867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2: Elements can be organized by their properties.</a:t>
            </a:r>
            <a:endParaRPr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628650" y="1346200"/>
            <a:ext cx="349885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1860s: Dmitri Mendeleev</a:t>
            </a:r>
            <a:endParaRPr/>
          </a:p>
          <a:p>
            <a:pPr indent="-1397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Russian teacher and chemist</a:t>
            </a:r>
            <a:endParaRPr/>
          </a:p>
          <a:p>
            <a:pPr indent="-1397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Looked at different ways to organize the elements</a:t>
            </a:r>
            <a:endParaRPr/>
          </a:p>
          <a:p>
            <a:pPr indent="-1397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Wrote properties of elements on cards so that he could rearrange them and compare properties (“chemical solitaire”)</a:t>
            </a:r>
            <a:endParaRPr/>
          </a:p>
          <a:p>
            <a:pPr indent="-1397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US" sz="22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Properties included atomic mass (average mass of an atom of an element), density, and melting point</a:t>
            </a:r>
            <a:endParaRPr/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2437" y="1868487"/>
            <a:ext cx="452437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4733925" y="4949825"/>
            <a:ext cx="3582987" cy="13239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2.7: A) Dmitri Mendeleev B) Mendeleev wrote the properties of elements on cards like this one so he could rearrange them and compare properties.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Predictive Power of Mendeleev’s Table</a:t>
            </a:r>
            <a:endParaRPr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628650" y="1825625"/>
            <a:ext cx="77612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Mendeleev’s periodic table:</a:t>
            </a:r>
            <a:endParaRPr/>
          </a:p>
          <a:p>
            <a:pPr indent="-1778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Ordered the elements by increasing atomic mass</a:t>
            </a:r>
            <a:endParaRPr/>
          </a:p>
          <a:p>
            <a:pPr indent="-1778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Grouped elements into “families” based on similar properties (density, melting point) </a:t>
            </a:r>
            <a:endParaRPr/>
          </a:p>
          <a:p>
            <a:pPr indent="-1778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Left gaps 		in his periodic table to predict the existence of elements not yet found yet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These missing elements would have properties similar to other elements in the same families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628650" y="506412"/>
            <a:ext cx="7886700" cy="919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Predictive Power of Mendeleev’s Table (continued)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587" y="1566862"/>
            <a:ext cx="8378825" cy="306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1250950" y="4913312"/>
            <a:ext cx="6642100" cy="1077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2.8: The gaps in Mendeleev’s table predicted the existence of yet-to-be-discovered elements. Mendeleev used the properties of other elements in the same families to predict the properties of these elements.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Why did Mendeleev leave gaps in his periodic table?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How was Mendeleev able to predict the properties of gallium and germanium?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