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9144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44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9pPr>
          </a:lstStyle>
          <a:p/>
        </p:txBody>
      </p:sp>
      <p:sp>
        <p:nvSpPr>
          <p:cNvPr id="4" name="Google Shape;4;n"/>
          <p:cNvSpPr txBox="1"/>
          <p:nvPr>
            <p:ph idx="10" type="dt"/>
          </p:nvPr>
        </p:nvSpPr>
        <p:spPr>
          <a:xfrm>
            <a:off x="5180012" y="0"/>
            <a:ext cx="3962400" cy="344487"/>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9pPr>
          </a:lstStyle>
          <a:p/>
        </p:txBody>
      </p:sp>
      <p:sp>
        <p:nvSpPr>
          <p:cNvPr id="5" name="Google Shape;5;n"/>
          <p:cNvSpPr/>
          <p:nvPr>
            <p:ph idx="3"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914400" y="3300412"/>
            <a:ext cx="7315200" cy="2700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6513512"/>
            <a:ext cx="3962400" cy="3444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9pPr>
          </a:lstStyle>
          <a:p/>
        </p:txBody>
      </p:sp>
      <p:sp>
        <p:nvSpPr>
          <p:cNvPr id="8" name="Google Shape;8;n"/>
          <p:cNvSpPr txBox="1"/>
          <p:nvPr>
            <p:ph idx="12" type="sldNum"/>
          </p:nvPr>
        </p:nvSpPr>
        <p:spPr>
          <a:xfrm>
            <a:off x="5180012" y="6513512"/>
            <a:ext cx="3962400" cy="3444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0: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10: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1: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1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2: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1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3: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4: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5: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6: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6: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7: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7: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8: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8: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9: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9: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0: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20: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1: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2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2: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2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3: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2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6: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7: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7: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8: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8: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9: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9: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2"/>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8" name="Google Shape;18;p2"/>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3" name="Shape 73"/>
        <p:cNvGrpSpPr/>
        <p:nvPr/>
      </p:nvGrpSpPr>
      <p:grpSpPr>
        <a:xfrm>
          <a:off x="0" y="0"/>
          <a:ext cx="0" cy="0"/>
          <a:chOff x="0" y="0"/>
          <a:chExt cx="0" cy="0"/>
        </a:xfrm>
      </p:grpSpPr>
      <p:sp>
        <p:nvSpPr>
          <p:cNvPr id="74" name="Google Shape;74;p11"/>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5" name="Google Shape;75;p11"/>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6" name="Google Shape;76;p1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9" name="Shape 79"/>
        <p:cNvGrpSpPr/>
        <p:nvPr/>
      </p:nvGrpSpPr>
      <p:grpSpPr>
        <a:xfrm>
          <a:off x="0" y="0"/>
          <a:ext cx="0" cy="0"/>
          <a:chOff x="0" y="0"/>
          <a:chExt cx="0" cy="0"/>
        </a:xfrm>
      </p:grpSpPr>
      <p:sp>
        <p:nvSpPr>
          <p:cNvPr id="80" name="Google Shape;80;p1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1" name="Google Shape;81;p1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2" name="Google Shape;82;p1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 name="Shape 22"/>
        <p:cNvGrpSpPr/>
        <p:nvPr/>
      </p:nvGrpSpPr>
      <p:grpSpPr>
        <a:xfrm>
          <a:off x="0" y="0"/>
          <a:ext cx="0" cy="0"/>
          <a:chOff x="0" y="0"/>
          <a:chExt cx="0" cy="0"/>
        </a:xfrm>
      </p:grpSpPr>
      <p:sp>
        <p:nvSpPr>
          <p:cNvPr id="23" name="Google Shape;23;p3"/>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4" name="Google Shape;24;p3"/>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8" name="Shape 28"/>
        <p:cNvGrpSpPr/>
        <p:nvPr/>
      </p:nvGrpSpPr>
      <p:grpSpPr>
        <a:xfrm>
          <a:off x="0" y="0"/>
          <a:ext cx="0" cy="0"/>
          <a:chOff x="0" y="0"/>
          <a:chExt cx="0" cy="0"/>
        </a:xfrm>
      </p:grpSpPr>
      <p:sp>
        <p:nvSpPr>
          <p:cNvPr id="29" name="Google Shape;29;p4"/>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0" name="Google Shape;30;p4"/>
          <p:cNvSpPr txBox="1"/>
          <p:nvPr>
            <p:ph idx="1" type="body"/>
          </p:nvPr>
        </p:nvSpPr>
        <p:spPr>
          <a:xfrm rot="5400000">
            <a:off x="2396331" y="57943"/>
            <a:ext cx="4351337"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4" name="Shape 34"/>
        <p:cNvGrpSpPr/>
        <p:nvPr/>
      </p:nvGrpSpPr>
      <p:grpSpPr>
        <a:xfrm>
          <a:off x="0" y="0"/>
          <a:ext cx="0" cy="0"/>
          <a:chOff x="0" y="0"/>
          <a:chExt cx="0" cy="0"/>
        </a:xfrm>
      </p:grpSpPr>
      <p:sp>
        <p:nvSpPr>
          <p:cNvPr id="35" name="Google Shape;35;p5"/>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6" name="Google Shape;36;p5"/>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sz="3200">
                <a:solidFill>
                  <a:schemeClr val="dk1"/>
                </a:solidFill>
                <a:latin typeface="Times"/>
                <a:ea typeface="Times"/>
                <a:cs typeface="Times"/>
                <a:sym typeface="Times"/>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Times"/>
                <a:ea typeface="Times"/>
                <a:cs typeface="Times"/>
                <a:sym typeface="Times"/>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Times"/>
                <a:ea typeface="Times"/>
                <a:cs typeface="Times"/>
                <a:sym typeface="Times"/>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Times"/>
                <a:ea typeface="Times"/>
                <a:cs typeface="Times"/>
                <a:sym typeface="Times"/>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Times"/>
                <a:ea typeface="Times"/>
                <a:cs typeface="Times"/>
                <a:sym typeface="Times"/>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7" name="Google Shape;37;p5"/>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8" name="Google Shape;38;p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1" name="Shape 41"/>
        <p:cNvGrpSpPr/>
        <p:nvPr/>
      </p:nvGrpSpPr>
      <p:grpSpPr>
        <a:xfrm>
          <a:off x="0" y="0"/>
          <a:ext cx="0" cy="0"/>
          <a:chOff x="0" y="0"/>
          <a:chExt cx="0" cy="0"/>
        </a:xfrm>
      </p:grpSpPr>
      <p:sp>
        <p:nvSpPr>
          <p:cNvPr id="42" name="Google Shape;42;p6"/>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3" name="Google Shape;43;p6"/>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4" name="Google Shape;44;p6"/>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5" name="Google Shape;45;p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8"/>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4" name="Google Shape;54;p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 name="Shape 57"/>
        <p:cNvGrpSpPr/>
        <p:nvPr/>
      </p:nvGrpSpPr>
      <p:grpSpPr>
        <a:xfrm>
          <a:off x="0" y="0"/>
          <a:ext cx="0" cy="0"/>
          <a:chOff x="0" y="0"/>
          <a:chExt cx="0" cy="0"/>
        </a:xfrm>
      </p:grpSpPr>
      <p:sp>
        <p:nvSpPr>
          <p:cNvPr id="58" name="Google Shape;58;p9"/>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9" name="Google Shape;59;p9"/>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9"/>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9"/>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9"/>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6" name="Shape 66"/>
        <p:cNvGrpSpPr/>
        <p:nvPr/>
      </p:nvGrpSpPr>
      <p:grpSpPr>
        <a:xfrm>
          <a:off x="0" y="0"/>
          <a:ext cx="0" cy="0"/>
          <a:chOff x="0" y="0"/>
          <a:chExt cx="0" cy="0"/>
        </a:xfrm>
      </p:grpSpPr>
      <p:sp>
        <p:nvSpPr>
          <p:cNvPr id="67" name="Google Shape;67;p10"/>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8" name="Google Shape;68;p10"/>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10"/>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1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1" name="Google Shape;11;p1"/>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1" i="0" sz="4400" u="none" cap="none" strike="noStrike">
                <a:solidFill>
                  <a:schemeClr val="dk1"/>
                </a:solidFill>
                <a:latin typeface="Arial"/>
                <a:ea typeface="Arial"/>
                <a:cs typeface="Arial"/>
                <a:sym typeface="Arial"/>
              </a:defRPr>
            </a:lvl1pPr>
            <a:lvl2pPr lvl="1" marR="0" rtl="0" algn="l">
              <a:lnSpc>
                <a:spcPct val="90000"/>
              </a:lnSpc>
              <a:spcBef>
                <a:spcPts val="0"/>
              </a:spcBef>
              <a:spcAft>
                <a:spcPts val="0"/>
              </a:spcAft>
              <a:buSzPts val="1400"/>
              <a:buNone/>
              <a:defRPr b="1" i="0" sz="4400" u="none" cap="none" strike="noStrike">
                <a:solidFill>
                  <a:schemeClr val="dk1"/>
                </a:solidFill>
                <a:latin typeface="Arial"/>
                <a:ea typeface="Arial"/>
                <a:cs typeface="Arial"/>
                <a:sym typeface="Arial"/>
              </a:defRPr>
            </a:lvl2pPr>
            <a:lvl3pPr lvl="2" marR="0" rtl="0" algn="l">
              <a:lnSpc>
                <a:spcPct val="90000"/>
              </a:lnSpc>
              <a:spcBef>
                <a:spcPts val="0"/>
              </a:spcBef>
              <a:spcAft>
                <a:spcPts val="0"/>
              </a:spcAft>
              <a:buSzPts val="1400"/>
              <a:buNone/>
              <a:defRPr b="1" i="0" sz="4400" u="none" cap="none" strike="noStrike">
                <a:solidFill>
                  <a:schemeClr val="dk1"/>
                </a:solidFill>
                <a:latin typeface="Arial"/>
                <a:ea typeface="Arial"/>
                <a:cs typeface="Arial"/>
                <a:sym typeface="Arial"/>
              </a:defRPr>
            </a:lvl3pPr>
            <a:lvl4pPr lvl="3" marR="0" rtl="0" algn="l">
              <a:lnSpc>
                <a:spcPct val="90000"/>
              </a:lnSpc>
              <a:spcBef>
                <a:spcPts val="0"/>
              </a:spcBef>
              <a:spcAft>
                <a:spcPts val="0"/>
              </a:spcAft>
              <a:buSzPts val="1400"/>
              <a:buNone/>
              <a:defRPr b="1" i="0" sz="4400" u="none" cap="none" strike="noStrike">
                <a:solidFill>
                  <a:schemeClr val="dk1"/>
                </a:solidFill>
                <a:latin typeface="Arial"/>
                <a:ea typeface="Arial"/>
                <a:cs typeface="Arial"/>
                <a:sym typeface="Arial"/>
              </a:defRPr>
            </a:lvl4pPr>
            <a:lvl5pPr lvl="4" marR="0" rtl="0" algn="l">
              <a:lnSpc>
                <a:spcPct val="90000"/>
              </a:lnSpc>
              <a:spcBef>
                <a:spcPts val="0"/>
              </a:spcBef>
              <a:spcAft>
                <a:spcPts val="0"/>
              </a:spcAft>
              <a:buSzPts val="1400"/>
              <a:buNone/>
              <a:defRPr b="1" i="0" sz="4400" u="none" cap="none" strike="noStrike">
                <a:solidFill>
                  <a:schemeClr val="dk1"/>
                </a:solidFill>
                <a:latin typeface="Arial"/>
                <a:ea typeface="Arial"/>
                <a:cs typeface="Arial"/>
                <a:sym typeface="Arial"/>
              </a:defRPr>
            </a:lvl5pPr>
            <a:lvl6pPr lvl="5" marR="0" rtl="0" algn="l">
              <a:lnSpc>
                <a:spcPct val="90000"/>
              </a:lnSpc>
              <a:spcBef>
                <a:spcPts val="0"/>
              </a:spcBef>
              <a:spcAft>
                <a:spcPts val="0"/>
              </a:spcAft>
              <a:buSzPts val="1400"/>
              <a:buNone/>
              <a:defRPr b="1" i="0" sz="4400" u="none" cap="none" strike="noStrike">
                <a:solidFill>
                  <a:schemeClr val="dk1"/>
                </a:solidFill>
                <a:latin typeface="Arial"/>
                <a:ea typeface="Arial"/>
                <a:cs typeface="Arial"/>
                <a:sym typeface="Arial"/>
              </a:defRPr>
            </a:lvl6pPr>
            <a:lvl7pPr lvl="6" marR="0" rtl="0" algn="l">
              <a:lnSpc>
                <a:spcPct val="90000"/>
              </a:lnSpc>
              <a:spcBef>
                <a:spcPts val="0"/>
              </a:spcBef>
              <a:spcAft>
                <a:spcPts val="0"/>
              </a:spcAft>
              <a:buSzPts val="1400"/>
              <a:buNone/>
              <a:defRPr b="1" i="0" sz="4400" u="none" cap="none" strike="noStrike">
                <a:solidFill>
                  <a:schemeClr val="dk1"/>
                </a:solidFill>
                <a:latin typeface="Arial"/>
                <a:ea typeface="Arial"/>
                <a:cs typeface="Arial"/>
                <a:sym typeface="Arial"/>
              </a:defRPr>
            </a:lvl7pPr>
            <a:lvl8pPr lvl="7" marR="0" rtl="0" algn="l">
              <a:lnSpc>
                <a:spcPct val="90000"/>
              </a:lnSpc>
              <a:spcBef>
                <a:spcPts val="0"/>
              </a:spcBef>
              <a:spcAft>
                <a:spcPts val="0"/>
              </a:spcAft>
              <a:buSzPts val="1400"/>
              <a:buNone/>
              <a:defRPr b="1" i="0" sz="4400" u="none" cap="none" strike="noStrike">
                <a:solidFill>
                  <a:schemeClr val="dk1"/>
                </a:solidFill>
                <a:latin typeface="Arial"/>
                <a:ea typeface="Arial"/>
                <a:cs typeface="Arial"/>
                <a:sym typeface="Arial"/>
              </a:defRPr>
            </a:lvl8pPr>
            <a:lvl9pPr lvl="8" marR="0" rtl="0" algn="l">
              <a:lnSpc>
                <a:spcPct val="90000"/>
              </a:lnSpc>
              <a:spcBef>
                <a:spcPts val="0"/>
              </a:spcBef>
              <a:spcAft>
                <a:spcPts val="0"/>
              </a:spcAft>
              <a:buSzPts val="1400"/>
              <a:buNone/>
              <a:defRPr b="1" i="0" sz="4400" u="none" cap="none" strike="noStrike">
                <a:solidFill>
                  <a:schemeClr val="dk1"/>
                </a:solidFill>
                <a:latin typeface="Arial"/>
                <a:ea typeface="Arial"/>
                <a:cs typeface="Arial"/>
                <a:sym typeface="Arial"/>
              </a:defRPr>
            </a:lvl9pPr>
          </a:lstStyle>
          <a:p/>
        </p:txBody>
      </p:sp>
      <p:sp>
        <p:nvSpPr>
          <p:cNvPr id="12" name="Google Shape;12;p1"/>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Times"/>
                <a:ea typeface="Times"/>
                <a:cs typeface="Times"/>
                <a:sym typeface="Time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a:ea typeface="Times"/>
                <a:cs typeface="Times"/>
                <a:sym typeface="Time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a:ea typeface="Times"/>
                <a:cs typeface="Times"/>
                <a:sym typeface="Time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a:ea typeface="Times"/>
                <a:cs typeface="Times"/>
                <a:sym typeface="Time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a:ea typeface="Times"/>
                <a:cs typeface="Times"/>
                <a:sym typeface="Time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98989"/>
                </a:solidFill>
                <a:latin typeface="Times"/>
                <a:ea typeface="Times"/>
                <a:cs typeface="Times"/>
                <a:sym typeface="Times"/>
              </a:defRPr>
            </a:lvl1pPr>
            <a:lvl2pPr lvl="1"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5" name="Google Shape;15;p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1pPr>
            <a:lvl2pPr indent="0" lvl="1" marL="0" marR="0" rtl="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2pPr>
            <a:lvl3pPr indent="0" lvl="2" marL="0" marR="0" rtl="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3pPr>
            <a:lvl4pPr indent="0" lvl="3" marL="0" marR="0" rtl="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4pPr>
            <a:lvl5pPr indent="0" lvl="4" marL="0" marR="0" rtl="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5pPr>
            <a:lvl6pPr indent="0" lvl="5" marL="0" marR="0" rtl="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6pPr>
            <a:lvl7pPr indent="0" lvl="6" marL="0" marR="0" rtl="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7pPr>
            <a:lvl8pPr indent="0" lvl="7" marL="0" marR="0" rtl="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8pPr>
            <a:lvl9pPr indent="0" lvl="8" marL="0" marR="0" rtl="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Arial"/>
              <a:buNone/>
            </a:pPr>
            <a:r>
              <a:rPr b="1" i="0" lang="en-US" sz="3200" u="none">
                <a:solidFill>
                  <a:schemeClr val="dk1"/>
                </a:solidFill>
                <a:latin typeface="Arial"/>
                <a:ea typeface="Arial"/>
                <a:cs typeface="Arial"/>
                <a:sym typeface="Arial"/>
              </a:rPr>
              <a:t>Topic 2.3: How can atomic theory explain patterns in the periodic table?</a:t>
            </a:r>
            <a:endParaRPr/>
          </a:p>
        </p:txBody>
      </p:sp>
      <p:sp>
        <p:nvSpPr>
          <p:cNvPr id="90" name="Google Shape;90;p13"/>
          <p:cNvSpPr txBox="1"/>
          <p:nvPr>
            <p:ph idx="1" type="body"/>
          </p:nvPr>
        </p:nvSpPr>
        <p:spPr>
          <a:xfrm>
            <a:off x="628650" y="1825625"/>
            <a:ext cx="4248150"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cap="none" strike="noStrike">
                <a:solidFill>
                  <a:schemeClr val="dk1"/>
                </a:solidFill>
                <a:latin typeface="Times"/>
                <a:ea typeface="Times"/>
                <a:cs typeface="Times"/>
                <a:sym typeface="Times"/>
              </a:rPr>
              <a:t>The structure of atoms can be represented using simple diagrams.</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Times"/>
                <a:ea typeface="Times"/>
                <a:cs typeface="Times"/>
                <a:sym typeface="Times"/>
              </a:rPr>
              <a:t>Elements in chemical groups have similar electron arrangements.</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Times"/>
                <a:ea typeface="Times"/>
                <a:cs typeface="Times"/>
                <a:sym typeface="Times"/>
              </a:rPr>
              <a:t>The periodic table shows how properties of elements change in predictable ways.</a:t>
            </a:r>
            <a:endParaRPr/>
          </a:p>
        </p:txBody>
      </p:sp>
      <p:pic>
        <p:nvPicPr>
          <p:cNvPr id="91" name="Google Shape;91;p13"/>
          <p:cNvPicPr preferRelativeResize="0"/>
          <p:nvPr/>
        </p:nvPicPr>
        <p:blipFill rotWithShape="1">
          <a:blip r:embed="rId3">
            <a:alphaModFix/>
          </a:blip>
          <a:srcRect b="0" l="3414" r="3413" t="0"/>
          <a:stretch/>
        </p:blipFill>
        <p:spPr>
          <a:xfrm>
            <a:off x="4758896" y="2026508"/>
            <a:ext cx="3756454" cy="3756454"/>
          </a:xfrm>
          <a:prstGeom prst="ellipse">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2"/>
          <p:cNvSpPr txBox="1"/>
          <p:nvPr>
            <p:ph type="title"/>
          </p:nvPr>
        </p:nvSpPr>
        <p:spPr>
          <a:xfrm>
            <a:off x="628650" y="463550"/>
            <a:ext cx="7886700" cy="79692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Atoms in the same group have the same number of valence electrons</a:t>
            </a:r>
            <a:endParaRPr/>
          </a:p>
        </p:txBody>
      </p:sp>
      <p:sp>
        <p:nvSpPr>
          <p:cNvPr id="154" name="Google Shape;154;p22"/>
          <p:cNvSpPr txBox="1"/>
          <p:nvPr>
            <p:ph idx="1" type="body"/>
          </p:nvPr>
        </p:nvSpPr>
        <p:spPr>
          <a:xfrm>
            <a:off x="628650" y="1260475"/>
            <a:ext cx="7886700" cy="49164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Times"/>
                <a:ea typeface="Times"/>
                <a:cs typeface="Times"/>
                <a:sym typeface="Times"/>
              </a:rPr>
              <a:t>Figure 2.17:</a:t>
            </a:r>
            <a:endParaRPr/>
          </a:p>
          <a:p>
            <a:pPr indent="-127000" lvl="0" marL="0" marR="0" rtl="0" algn="l">
              <a:lnSpc>
                <a:spcPct val="90000"/>
              </a:lnSpc>
              <a:spcBef>
                <a:spcPts val="1000"/>
              </a:spcBef>
              <a:spcAft>
                <a:spcPts val="0"/>
              </a:spcAft>
              <a:buClr>
                <a:schemeClr val="dk1"/>
              </a:buClr>
              <a:buSzPts val="2000"/>
              <a:buFont typeface="Arial"/>
              <a:buChar char="•"/>
            </a:pPr>
            <a:r>
              <a:rPr b="0" i="0" lang="en-US" sz="2000" u="none" cap="none" strike="noStrike">
                <a:solidFill>
                  <a:schemeClr val="dk1"/>
                </a:solidFill>
                <a:latin typeface="Times"/>
                <a:ea typeface="Times"/>
                <a:cs typeface="Times"/>
                <a:sym typeface="Times"/>
              </a:rPr>
              <a:t>Group 1: One valence electron</a:t>
            </a:r>
            <a:endParaRPr/>
          </a:p>
          <a:p>
            <a:pPr indent="-127000" lvl="0" marL="0" marR="0" rtl="0" algn="l">
              <a:lnSpc>
                <a:spcPct val="90000"/>
              </a:lnSpc>
              <a:spcBef>
                <a:spcPts val="1000"/>
              </a:spcBef>
              <a:spcAft>
                <a:spcPts val="0"/>
              </a:spcAft>
              <a:buClr>
                <a:schemeClr val="dk1"/>
              </a:buClr>
              <a:buSzPts val="2000"/>
              <a:buFont typeface="Arial"/>
              <a:buChar char="•"/>
            </a:pPr>
            <a:r>
              <a:rPr b="0" i="0" lang="en-US" sz="2000" u="none" cap="none" strike="noStrike">
                <a:solidFill>
                  <a:schemeClr val="dk1"/>
                </a:solidFill>
                <a:latin typeface="Times"/>
                <a:ea typeface="Times"/>
                <a:cs typeface="Times"/>
                <a:sym typeface="Times"/>
              </a:rPr>
              <a:t>Group 2: Two valence electrons</a:t>
            </a:r>
            <a:endParaRPr/>
          </a:p>
          <a:p>
            <a:pPr indent="-127000" lvl="0" marL="0" marR="0" rtl="0" algn="l">
              <a:lnSpc>
                <a:spcPct val="90000"/>
              </a:lnSpc>
              <a:spcBef>
                <a:spcPts val="1000"/>
              </a:spcBef>
              <a:spcAft>
                <a:spcPts val="0"/>
              </a:spcAft>
              <a:buClr>
                <a:schemeClr val="dk1"/>
              </a:buClr>
              <a:buSzPts val="2000"/>
              <a:buFont typeface="Arial"/>
              <a:buChar char="•"/>
            </a:pPr>
            <a:r>
              <a:rPr b="0" i="0" lang="en-US" sz="2000" u="none" cap="none" strike="noStrike">
                <a:solidFill>
                  <a:schemeClr val="dk1"/>
                </a:solidFill>
                <a:latin typeface="Times"/>
                <a:ea typeface="Times"/>
                <a:cs typeface="Times"/>
                <a:sym typeface="Times"/>
              </a:rPr>
              <a:t>Groups 13-18: 3, 4, 5, 6, 7, 8 valence electrons</a:t>
            </a:r>
            <a:endParaRPr/>
          </a:p>
          <a:p>
            <a:pPr indent="-127000" lvl="0" marL="0" marR="0" rtl="0" algn="l">
              <a:lnSpc>
                <a:spcPct val="90000"/>
              </a:lnSpc>
              <a:spcBef>
                <a:spcPts val="1000"/>
              </a:spcBef>
              <a:spcAft>
                <a:spcPts val="0"/>
              </a:spcAft>
              <a:buClr>
                <a:schemeClr val="dk1"/>
              </a:buClr>
              <a:buSzPts val="2000"/>
              <a:buFont typeface="Arial"/>
              <a:buChar char="•"/>
            </a:pPr>
            <a:r>
              <a:rPr b="0" i="0" lang="en-US" sz="2000" u="none" cap="none" strike="noStrike">
                <a:solidFill>
                  <a:schemeClr val="dk1"/>
                </a:solidFill>
                <a:latin typeface="Times"/>
                <a:ea typeface="Times"/>
                <a:cs typeface="Times"/>
                <a:sym typeface="Times"/>
              </a:rPr>
              <a:t>Exception: Helium has 2 valence electrons (other noble gases have 8 valence electrons)</a:t>
            </a:r>
            <a:endParaRPr/>
          </a:p>
          <a:p>
            <a:pPr indent="-101600" lvl="0" marL="228600" marR="0" rtl="0" algn="l">
              <a:lnSpc>
                <a:spcPct val="90000"/>
              </a:lnSpc>
              <a:spcBef>
                <a:spcPts val="1000"/>
              </a:spcBef>
              <a:spcAft>
                <a:spcPts val="0"/>
              </a:spcAft>
              <a:buClr>
                <a:schemeClr val="dk1"/>
              </a:buClr>
              <a:buSzPts val="2000"/>
              <a:buFont typeface="Arial"/>
              <a:buNone/>
            </a:pPr>
            <a:r>
              <a:t/>
            </a:r>
            <a:endParaRPr b="0" i="0" sz="2000" u="none">
              <a:solidFill>
                <a:schemeClr val="dk1"/>
              </a:solidFill>
              <a:latin typeface="Times"/>
              <a:ea typeface="Times"/>
              <a:cs typeface="Times"/>
              <a:sym typeface="Times"/>
            </a:endParaRPr>
          </a:p>
        </p:txBody>
      </p:sp>
      <p:pic>
        <p:nvPicPr>
          <p:cNvPr id="155" name="Google Shape;155;p22"/>
          <p:cNvPicPr preferRelativeResize="0"/>
          <p:nvPr/>
        </p:nvPicPr>
        <p:blipFill rotWithShape="1">
          <a:blip r:embed="rId3">
            <a:alphaModFix/>
          </a:blip>
          <a:srcRect b="0" l="0" r="0" t="0"/>
          <a:stretch/>
        </p:blipFill>
        <p:spPr>
          <a:xfrm>
            <a:off x="927100" y="3559175"/>
            <a:ext cx="7289800" cy="2898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3"/>
          <p:cNvSpPr txBox="1"/>
          <p:nvPr>
            <p:ph type="title"/>
          </p:nvPr>
        </p:nvSpPr>
        <p:spPr>
          <a:xfrm>
            <a:off x="628650" y="450850"/>
            <a:ext cx="7886700" cy="93345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Atoms in the same period have the same number of occupied energy shells</a:t>
            </a:r>
            <a:endParaRPr/>
          </a:p>
        </p:txBody>
      </p:sp>
      <p:sp>
        <p:nvSpPr>
          <p:cNvPr id="161" name="Google Shape;161;p23"/>
          <p:cNvSpPr txBox="1"/>
          <p:nvPr>
            <p:ph idx="1" type="body"/>
          </p:nvPr>
        </p:nvSpPr>
        <p:spPr>
          <a:xfrm>
            <a:off x="628650" y="1384300"/>
            <a:ext cx="7886700" cy="479266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0" i="0" lang="en-US" sz="2400" u="none">
                <a:solidFill>
                  <a:schemeClr val="dk1"/>
                </a:solidFill>
                <a:latin typeface="Times"/>
                <a:ea typeface="Times"/>
                <a:cs typeface="Times"/>
                <a:sym typeface="Times"/>
              </a:rPr>
              <a:t>Figure 2.17:</a:t>
            </a:r>
            <a:endParaRPr/>
          </a:p>
          <a:p>
            <a:pPr indent="-152400" lvl="0" marL="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Times"/>
                <a:ea typeface="Times"/>
                <a:cs typeface="Times"/>
                <a:sym typeface="Times"/>
              </a:rPr>
              <a:t>First period (hydrogen and helium): One occupied energy shell</a:t>
            </a:r>
            <a:endParaRPr/>
          </a:p>
          <a:p>
            <a:pPr indent="-152400" lvl="0" marL="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Times"/>
                <a:ea typeface="Times"/>
                <a:cs typeface="Times"/>
                <a:sym typeface="Times"/>
              </a:rPr>
              <a:t>Second period: Two occupied energy shells</a:t>
            </a:r>
            <a:endParaRPr/>
          </a:p>
          <a:p>
            <a:pPr indent="-152400" lvl="0" marL="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Times"/>
                <a:ea typeface="Times"/>
                <a:cs typeface="Times"/>
                <a:sym typeface="Times"/>
              </a:rPr>
              <a:t>Third period: Three occupied energy shells</a:t>
            </a:r>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Times"/>
              <a:ea typeface="Times"/>
              <a:cs typeface="Times"/>
              <a:sym typeface="Times"/>
            </a:endParaRPr>
          </a:p>
        </p:txBody>
      </p:sp>
      <p:pic>
        <p:nvPicPr>
          <p:cNvPr id="162" name="Google Shape;162;p23"/>
          <p:cNvPicPr preferRelativeResize="0"/>
          <p:nvPr/>
        </p:nvPicPr>
        <p:blipFill rotWithShape="1">
          <a:blip r:embed="rId3">
            <a:alphaModFix/>
          </a:blip>
          <a:srcRect b="0" l="0" r="0" t="0"/>
          <a:stretch/>
        </p:blipFill>
        <p:spPr>
          <a:xfrm>
            <a:off x="944562" y="3546475"/>
            <a:ext cx="7229475" cy="2873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4"/>
          <p:cNvSpPr txBox="1"/>
          <p:nvPr>
            <p:ph type="title"/>
          </p:nvPr>
        </p:nvSpPr>
        <p:spPr>
          <a:xfrm>
            <a:off x="628650" y="434975"/>
            <a:ext cx="7886700" cy="66357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Noble Gas Stability: A Full Valence Shell</a:t>
            </a:r>
            <a:endParaRPr/>
          </a:p>
        </p:txBody>
      </p:sp>
      <p:sp>
        <p:nvSpPr>
          <p:cNvPr id="168" name="Google Shape;168;p24"/>
          <p:cNvSpPr txBox="1"/>
          <p:nvPr>
            <p:ph idx="1" type="body"/>
          </p:nvPr>
        </p:nvSpPr>
        <p:spPr>
          <a:xfrm>
            <a:off x="628650" y="1743075"/>
            <a:ext cx="5005387" cy="44338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US" sz="2800" u="none">
                <a:solidFill>
                  <a:schemeClr val="dk1"/>
                </a:solidFill>
                <a:latin typeface="Times"/>
                <a:ea typeface="Times"/>
                <a:cs typeface="Times"/>
                <a:sym typeface="Times"/>
              </a:rPr>
              <a:t>Noble gases are stable (unreactive) because they have full valence shells</a:t>
            </a:r>
            <a:endParaRPr/>
          </a:p>
          <a:p>
            <a:pPr indent="-177800" lvl="0" marL="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Their atoms do not tend to gain, lose, or share electrons</a:t>
            </a:r>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a:solidFill>
                <a:schemeClr val="dk1"/>
              </a:solidFill>
              <a:latin typeface="Times"/>
              <a:ea typeface="Times"/>
              <a:cs typeface="Times"/>
              <a:sym typeface="Times"/>
            </a:endParaRPr>
          </a:p>
        </p:txBody>
      </p:sp>
      <p:pic>
        <p:nvPicPr>
          <p:cNvPr id="169" name="Google Shape;169;p24"/>
          <p:cNvPicPr preferRelativeResize="0"/>
          <p:nvPr/>
        </p:nvPicPr>
        <p:blipFill rotWithShape="1">
          <a:blip r:embed="rId3">
            <a:alphaModFix/>
          </a:blip>
          <a:srcRect b="0" l="0" r="0" t="0"/>
          <a:stretch/>
        </p:blipFill>
        <p:spPr>
          <a:xfrm>
            <a:off x="6289675" y="1098550"/>
            <a:ext cx="1708150" cy="5265737"/>
          </a:xfrm>
          <a:prstGeom prst="rect">
            <a:avLst/>
          </a:prstGeom>
          <a:noFill/>
          <a:ln>
            <a:noFill/>
          </a:ln>
        </p:spPr>
      </p:pic>
      <p:sp>
        <p:nvSpPr>
          <p:cNvPr id="170" name="Google Shape;170;p24"/>
          <p:cNvSpPr txBox="1"/>
          <p:nvPr/>
        </p:nvSpPr>
        <p:spPr>
          <a:xfrm>
            <a:off x="3968750" y="5346700"/>
            <a:ext cx="1992312" cy="830262"/>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Figure 2.18: The noble gases have full valence shells.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5"/>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How Other Elements Achieve Full Valence Shells</a:t>
            </a:r>
            <a:endParaRPr/>
          </a:p>
        </p:txBody>
      </p:sp>
      <p:sp>
        <p:nvSpPr>
          <p:cNvPr id="176" name="Google Shape;176;p25"/>
          <p:cNvSpPr txBox="1"/>
          <p:nvPr>
            <p:ph idx="1" type="body"/>
          </p:nvPr>
        </p:nvSpPr>
        <p:spPr>
          <a:xfrm>
            <a:off x="628650" y="1825625"/>
            <a:ext cx="7712075" cy="435133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US" sz="2800" u="none">
                <a:solidFill>
                  <a:schemeClr val="dk1"/>
                </a:solidFill>
                <a:latin typeface="Times"/>
                <a:ea typeface="Times"/>
                <a:cs typeface="Times"/>
                <a:sym typeface="Times"/>
              </a:rPr>
              <a:t>Other elements can achieve a full valence shell by gaining or losing electrons during a chemical reaction</a:t>
            </a:r>
            <a:endParaRPr/>
          </a:p>
          <a:p>
            <a:pPr indent="-177800" lvl="0" marL="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When a neutral atom gains or loses an electron, it becomes an </a:t>
            </a:r>
            <a:r>
              <a:rPr b="1" i="0" lang="en-US" sz="2800" u="none">
                <a:solidFill>
                  <a:schemeClr val="dk1"/>
                </a:solidFill>
                <a:latin typeface="Times"/>
                <a:ea typeface="Times"/>
                <a:cs typeface="Times"/>
                <a:sym typeface="Times"/>
              </a:rPr>
              <a:t>ion</a:t>
            </a:r>
            <a:endParaRPr/>
          </a:p>
          <a:p>
            <a:pPr indent="-228600" lvl="1" marL="685800" marR="0" rtl="0" algn="l">
              <a:lnSpc>
                <a:spcPct val="90000"/>
              </a:lnSpc>
              <a:spcBef>
                <a:spcPts val="500"/>
              </a:spcBef>
              <a:spcAft>
                <a:spcPts val="0"/>
              </a:spcAft>
              <a:buClr>
                <a:schemeClr val="dk1"/>
              </a:buClr>
              <a:buSzPts val="2800"/>
              <a:buFont typeface="Arial"/>
              <a:buChar char="•"/>
            </a:pPr>
            <a:r>
              <a:rPr b="0" i="0" lang="en-US" sz="2800" u="none" cap="none" strike="noStrike">
                <a:solidFill>
                  <a:schemeClr val="dk1"/>
                </a:solidFill>
                <a:latin typeface="Times"/>
                <a:ea typeface="Times"/>
                <a:cs typeface="Times"/>
                <a:sym typeface="Times"/>
              </a:rPr>
              <a:t>Loses an electron: becomes positively charged ion</a:t>
            </a:r>
            <a:endParaRPr/>
          </a:p>
          <a:p>
            <a:pPr indent="-228600" lvl="1" marL="685800" marR="0" rtl="0" algn="l">
              <a:lnSpc>
                <a:spcPct val="90000"/>
              </a:lnSpc>
              <a:spcBef>
                <a:spcPts val="500"/>
              </a:spcBef>
              <a:spcAft>
                <a:spcPts val="0"/>
              </a:spcAft>
              <a:buClr>
                <a:schemeClr val="dk1"/>
              </a:buClr>
              <a:buSzPts val="2800"/>
              <a:buFont typeface="Arial"/>
              <a:buChar char="•"/>
            </a:pPr>
            <a:r>
              <a:rPr b="0" i="0" lang="en-US" sz="2800" u="none" cap="none" strike="noStrike">
                <a:solidFill>
                  <a:schemeClr val="dk1"/>
                </a:solidFill>
                <a:latin typeface="Times"/>
                <a:ea typeface="Times"/>
                <a:cs typeface="Times"/>
                <a:sym typeface="Times"/>
              </a:rPr>
              <a:t>Gains an electron: becomes a negatively charged 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6"/>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How Other Elements Achieve Full Valence Shells (continued)</a:t>
            </a:r>
            <a:endParaRPr/>
          </a:p>
        </p:txBody>
      </p:sp>
      <p:sp>
        <p:nvSpPr>
          <p:cNvPr id="182" name="Google Shape;182;p26"/>
          <p:cNvSpPr txBox="1"/>
          <p:nvPr>
            <p:ph idx="1" type="body"/>
          </p:nvPr>
        </p:nvSpPr>
        <p:spPr>
          <a:xfrm>
            <a:off x="312737" y="1287462"/>
            <a:ext cx="4575175" cy="5165725"/>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chemeClr val="dk1"/>
              </a:buClr>
              <a:buSzPts val="2800"/>
              <a:buFont typeface="Arial"/>
              <a:buNone/>
            </a:pPr>
            <a:r>
              <a:rPr b="0" i="0" lang="en-US" sz="2800" u="none">
                <a:solidFill>
                  <a:schemeClr val="dk1"/>
                </a:solidFill>
                <a:latin typeface="Times"/>
                <a:ea typeface="Times"/>
                <a:cs typeface="Times"/>
                <a:sym typeface="Times"/>
              </a:rPr>
              <a:t>Reactivity of an element is linked to how close it is to having a full valence shell</a:t>
            </a:r>
            <a:endParaRPr/>
          </a:p>
          <a:p>
            <a:pPr indent="-177800" lvl="0" marL="0" marR="0" rtl="0" algn="l">
              <a:lnSpc>
                <a:spcPct val="7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Most reactive elements: Groups 1 and 17 (elements are only one electron away from a full valence shell)</a:t>
            </a:r>
            <a:endParaRPr/>
          </a:p>
          <a:p>
            <a:pPr indent="-177800" lvl="0" marL="0" marR="0" rtl="0" algn="l">
              <a:lnSpc>
                <a:spcPct val="7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Example: Sodium (group 1) easily gives up an electron, since it exposes the full valence shell underneath</a:t>
            </a:r>
            <a:endParaRPr/>
          </a:p>
          <a:p>
            <a:pPr indent="-177800" lvl="0" marL="0" marR="0" rtl="0" algn="l">
              <a:lnSpc>
                <a:spcPct val="7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Example: Fluorine (group 17) readily gains an electron, since it completes their valence shell</a:t>
            </a:r>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a:solidFill>
                <a:schemeClr val="dk1"/>
              </a:solidFill>
              <a:latin typeface="Times"/>
              <a:ea typeface="Times"/>
              <a:cs typeface="Times"/>
              <a:sym typeface="Times"/>
            </a:endParaRPr>
          </a:p>
        </p:txBody>
      </p:sp>
      <p:pic>
        <p:nvPicPr>
          <p:cNvPr id="183" name="Google Shape;183;p26"/>
          <p:cNvPicPr preferRelativeResize="0"/>
          <p:nvPr/>
        </p:nvPicPr>
        <p:blipFill rotWithShape="1">
          <a:blip r:embed="rId3">
            <a:alphaModFix/>
          </a:blip>
          <a:srcRect b="0" l="0" r="0" t="0"/>
          <a:stretch/>
        </p:blipFill>
        <p:spPr>
          <a:xfrm>
            <a:off x="4757737" y="1900237"/>
            <a:ext cx="4225925" cy="1541462"/>
          </a:xfrm>
          <a:prstGeom prst="rect">
            <a:avLst/>
          </a:prstGeom>
          <a:noFill/>
          <a:ln>
            <a:noFill/>
          </a:ln>
        </p:spPr>
      </p:pic>
      <p:pic>
        <p:nvPicPr>
          <p:cNvPr id="184" name="Google Shape;184;p26"/>
          <p:cNvPicPr preferRelativeResize="0"/>
          <p:nvPr/>
        </p:nvPicPr>
        <p:blipFill rotWithShape="1">
          <a:blip r:embed="rId4">
            <a:alphaModFix/>
          </a:blip>
          <a:srcRect b="0" l="0" r="0" t="0"/>
          <a:stretch/>
        </p:blipFill>
        <p:spPr>
          <a:xfrm>
            <a:off x="4757737" y="3516312"/>
            <a:ext cx="4225925" cy="1403350"/>
          </a:xfrm>
          <a:prstGeom prst="rect">
            <a:avLst/>
          </a:prstGeom>
          <a:noFill/>
          <a:ln>
            <a:noFill/>
          </a:ln>
        </p:spPr>
      </p:pic>
      <p:sp>
        <p:nvSpPr>
          <p:cNvPr id="185" name="Google Shape;185;p26"/>
          <p:cNvSpPr txBox="1"/>
          <p:nvPr/>
        </p:nvSpPr>
        <p:spPr>
          <a:xfrm>
            <a:off x="5603875" y="5307012"/>
            <a:ext cx="2532062" cy="83185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Figure 2.19: Formation of sodium (Na, top) and fluorine (F, bottom) 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2">
                                            <p:txEl>
                                              <p:pRg end="0" st="0"/>
                                            </p:txEl>
                                          </p:spTgt>
                                        </p:tgtEl>
                                        <p:attrNameLst>
                                          <p:attrName>style.visibility</p:attrName>
                                        </p:attrNameLst>
                                      </p:cBhvr>
                                      <p:to>
                                        <p:strVal val="visible"/>
                                      </p:to>
                                    </p:set>
                                    <p:anim calcmode="lin" valueType="num">
                                      <p:cBhvr additive="base">
                                        <p:cTn dur="500"/>
                                        <p:tgtEl>
                                          <p:spTgt spid="18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2">
                                            <p:txEl>
                                              <p:pRg end="1" st="1"/>
                                            </p:txEl>
                                          </p:spTgt>
                                        </p:tgtEl>
                                        <p:attrNameLst>
                                          <p:attrName>style.visibility</p:attrName>
                                        </p:attrNameLst>
                                      </p:cBhvr>
                                      <p:to>
                                        <p:strVal val="visible"/>
                                      </p:to>
                                    </p:set>
                                    <p:anim calcmode="lin" valueType="num">
                                      <p:cBhvr additive="base">
                                        <p:cTn dur="500"/>
                                        <p:tgtEl>
                                          <p:spTgt spid="18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2">
                                            <p:txEl>
                                              <p:pRg end="2" st="2"/>
                                            </p:txEl>
                                          </p:spTgt>
                                        </p:tgtEl>
                                        <p:attrNameLst>
                                          <p:attrName>style.visibility</p:attrName>
                                        </p:attrNameLst>
                                      </p:cBhvr>
                                      <p:to>
                                        <p:strVal val="visible"/>
                                      </p:to>
                                    </p:set>
                                    <p:anim calcmode="lin" valueType="num">
                                      <p:cBhvr additive="base">
                                        <p:cTn dur="500"/>
                                        <p:tgtEl>
                                          <p:spTgt spid="18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2">
                                            <p:txEl>
                                              <p:pRg end="3" st="3"/>
                                            </p:txEl>
                                          </p:spTgt>
                                        </p:tgtEl>
                                        <p:attrNameLst>
                                          <p:attrName>style.visibility</p:attrName>
                                        </p:attrNameLst>
                                      </p:cBhvr>
                                      <p:to>
                                        <p:strVal val="visible"/>
                                      </p:to>
                                    </p:set>
                                    <p:anim calcmode="lin" valueType="num">
                                      <p:cBhvr additive="base">
                                        <p:cTn dur="500"/>
                                        <p:tgtEl>
                                          <p:spTgt spid="182">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2">
                                            <p:txEl>
                                              <p:pRg end="4" st="4"/>
                                            </p:txEl>
                                          </p:spTgt>
                                        </p:tgtEl>
                                        <p:attrNameLst>
                                          <p:attrName>style.visibility</p:attrName>
                                        </p:attrNameLst>
                                      </p:cBhvr>
                                      <p:to>
                                        <p:strVal val="visible"/>
                                      </p:to>
                                    </p:set>
                                    <p:anim calcmode="lin" valueType="num">
                                      <p:cBhvr additive="base">
                                        <p:cTn dur="500"/>
                                        <p:tgtEl>
                                          <p:spTgt spid="182">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7"/>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Discussion Questions</a:t>
            </a:r>
            <a:endParaRPr/>
          </a:p>
        </p:txBody>
      </p:sp>
      <p:sp>
        <p:nvSpPr>
          <p:cNvPr id="191" name="Google Shape;191;p27"/>
          <p:cNvSpPr txBox="1"/>
          <p:nvPr>
            <p:ph idx="1" type="body"/>
          </p:nvPr>
        </p:nvSpPr>
        <p:spPr>
          <a:xfrm>
            <a:off x="628650" y="1825625"/>
            <a:ext cx="5005387" cy="4351337"/>
          </a:xfrm>
          <a:prstGeom prst="rect">
            <a:avLst/>
          </a:prstGeom>
          <a:noFill/>
          <a:ln>
            <a:noFill/>
          </a:ln>
        </p:spPr>
        <p:txBody>
          <a:bodyPr anchorCtr="0" anchor="t" bIns="45700" lIns="91425" spcFirstLastPara="1" rIns="91425" wrap="square" tIns="45700">
            <a:noAutofit/>
          </a:bodyPr>
          <a:lstStyle/>
          <a:p>
            <a:pPr indent="-514350" lvl="0" marL="514350" marR="0" rtl="0" algn="l">
              <a:lnSpc>
                <a:spcPct val="90000"/>
              </a:lnSpc>
              <a:spcBef>
                <a:spcPts val="0"/>
              </a:spcBef>
              <a:spcAft>
                <a:spcPts val="0"/>
              </a:spcAft>
              <a:buClr>
                <a:schemeClr val="dk1"/>
              </a:buClr>
              <a:buSzPts val="2800"/>
              <a:buFont typeface="Calibri"/>
              <a:buAutoNum type="arabicPeriod"/>
            </a:pPr>
            <a:r>
              <a:rPr b="0" i="0" lang="en-US" sz="2800" u="none">
                <a:solidFill>
                  <a:schemeClr val="dk1"/>
                </a:solidFill>
                <a:latin typeface="Times"/>
                <a:ea typeface="Times"/>
                <a:cs typeface="Times"/>
                <a:sym typeface="Times"/>
              </a:rPr>
              <a:t>Explain why metals tend to lose electrons and non-metals tend to gain them.</a:t>
            </a:r>
            <a:endParaRPr/>
          </a:p>
          <a:p>
            <a:pPr indent="-336550" lvl="0" marL="514350" marR="0" rtl="0" algn="l">
              <a:lnSpc>
                <a:spcPct val="90000"/>
              </a:lnSpc>
              <a:spcBef>
                <a:spcPts val="1000"/>
              </a:spcBef>
              <a:spcAft>
                <a:spcPts val="0"/>
              </a:spcAft>
              <a:buClr>
                <a:schemeClr val="dk1"/>
              </a:buClr>
              <a:buSzPts val="2800"/>
              <a:buFont typeface="Calibri"/>
              <a:buNone/>
            </a:pPr>
            <a:r>
              <a:t/>
            </a:r>
            <a:endParaRPr b="0" i="0" sz="2800" u="none">
              <a:solidFill>
                <a:schemeClr val="dk1"/>
              </a:solidFill>
              <a:latin typeface="Times"/>
              <a:ea typeface="Times"/>
              <a:cs typeface="Times"/>
              <a:sym typeface="Times"/>
            </a:endParaRPr>
          </a:p>
          <a:p>
            <a:pPr indent="-514350" lvl="0" marL="514350" marR="0" rtl="0" algn="l">
              <a:lnSpc>
                <a:spcPct val="90000"/>
              </a:lnSpc>
              <a:spcBef>
                <a:spcPts val="1000"/>
              </a:spcBef>
              <a:spcAft>
                <a:spcPts val="0"/>
              </a:spcAft>
              <a:buClr>
                <a:schemeClr val="dk1"/>
              </a:buClr>
              <a:buSzPts val="2800"/>
              <a:buFont typeface="Calibri"/>
              <a:buAutoNum type="arabicPeriod"/>
            </a:pPr>
            <a:r>
              <a:rPr b="0" i="0" lang="en-US" sz="2800" u="none">
                <a:solidFill>
                  <a:schemeClr val="dk1"/>
                </a:solidFill>
                <a:latin typeface="Times"/>
                <a:ea typeface="Times"/>
                <a:cs typeface="Times"/>
                <a:sym typeface="Times"/>
              </a:rPr>
              <a:t>Use diagrams to compare the electron arrangements of a chloride ion, a potassium ion, and an argon atom.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8"/>
          <p:cNvSpPr txBox="1"/>
          <p:nvPr>
            <p:ph type="title"/>
          </p:nvPr>
        </p:nvSpPr>
        <p:spPr>
          <a:xfrm>
            <a:off x="628650" y="636587"/>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Concept 3: The periodic table shows how properties of elements change in predictable ways.</a:t>
            </a:r>
            <a:endParaRPr/>
          </a:p>
        </p:txBody>
      </p:sp>
      <p:sp>
        <p:nvSpPr>
          <p:cNvPr id="197" name="Google Shape;197;p28"/>
          <p:cNvSpPr txBox="1"/>
          <p:nvPr>
            <p:ph idx="1" type="body"/>
          </p:nvPr>
        </p:nvSpPr>
        <p:spPr>
          <a:xfrm>
            <a:off x="628650" y="2187575"/>
            <a:ext cx="7886700" cy="398938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1" i="0" lang="en-US" sz="2800" u="none">
                <a:solidFill>
                  <a:schemeClr val="dk1"/>
                </a:solidFill>
                <a:latin typeface="Times"/>
                <a:ea typeface="Times"/>
                <a:cs typeface="Times"/>
                <a:sym typeface="Times"/>
              </a:rPr>
              <a:t>Periodic trend</a:t>
            </a:r>
            <a:r>
              <a:rPr b="0" i="0" lang="en-US" sz="2800" u="none">
                <a:solidFill>
                  <a:schemeClr val="dk1"/>
                </a:solidFill>
                <a:latin typeface="Times"/>
                <a:ea typeface="Times"/>
                <a:cs typeface="Times"/>
                <a:sym typeface="Times"/>
              </a:rPr>
              <a:t>:</a:t>
            </a:r>
            <a:endParaRPr/>
          </a:p>
          <a:p>
            <a:pPr indent="-177800" lvl="0" marL="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A regular variation in the properties of elements based on their atomic structure</a:t>
            </a:r>
            <a:endParaRPr/>
          </a:p>
          <a:p>
            <a:pPr indent="-177800" lvl="0" marL="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Periodic table can analyze these trends because it can help you compare variations in groups and periods</a:t>
            </a:r>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a:solidFill>
                <a:schemeClr val="dk1"/>
              </a:solidFill>
              <a:latin typeface="Times"/>
              <a:ea typeface="Times"/>
              <a:cs typeface="Times"/>
              <a:sym typeface="Time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7">
                                            <p:txEl>
                                              <p:pRg end="0" st="0"/>
                                            </p:txEl>
                                          </p:spTgt>
                                        </p:tgtEl>
                                        <p:attrNameLst>
                                          <p:attrName>style.visibility</p:attrName>
                                        </p:attrNameLst>
                                      </p:cBhvr>
                                      <p:to>
                                        <p:strVal val="visible"/>
                                      </p:to>
                                    </p:set>
                                    <p:anim calcmode="lin" valueType="num">
                                      <p:cBhvr additive="base">
                                        <p:cTn dur="500"/>
                                        <p:tgtEl>
                                          <p:spTgt spid="19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7">
                                            <p:txEl>
                                              <p:pRg end="1" st="1"/>
                                            </p:txEl>
                                          </p:spTgt>
                                        </p:tgtEl>
                                        <p:attrNameLst>
                                          <p:attrName>style.visibility</p:attrName>
                                        </p:attrNameLst>
                                      </p:cBhvr>
                                      <p:to>
                                        <p:strVal val="visible"/>
                                      </p:to>
                                    </p:set>
                                    <p:anim calcmode="lin" valueType="num">
                                      <p:cBhvr additive="base">
                                        <p:cTn dur="500"/>
                                        <p:tgtEl>
                                          <p:spTgt spid="19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7">
                                            <p:txEl>
                                              <p:pRg end="2" st="2"/>
                                            </p:txEl>
                                          </p:spTgt>
                                        </p:tgtEl>
                                        <p:attrNameLst>
                                          <p:attrName>style.visibility</p:attrName>
                                        </p:attrNameLst>
                                      </p:cBhvr>
                                      <p:to>
                                        <p:strVal val="visible"/>
                                      </p:to>
                                    </p:set>
                                    <p:anim calcmode="lin" valueType="num">
                                      <p:cBhvr additive="base">
                                        <p:cTn dur="500"/>
                                        <p:tgtEl>
                                          <p:spTgt spid="19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7">
                                            <p:txEl>
                                              <p:pRg end="3" st="3"/>
                                            </p:txEl>
                                          </p:spTgt>
                                        </p:tgtEl>
                                        <p:attrNameLst>
                                          <p:attrName>style.visibility</p:attrName>
                                        </p:attrNameLst>
                                      </p:cBhvr>
                                      <p:to>
                                        <p:strVal val="visible"/>
                                      </p:to>
                                    </p:set>
                                    <p:anim calcmode="lin" valueType="num">
                                      <p:cBhvr additive="base">
                                        <p:cTn dur="500"/>
                                        <p:tgtEl>
                                          <p:spTgt spid="197">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9"/>
          <p:cNvSpPr txBox="1"/>
          <p:nvPr>
            <p:ph type="title"/>
          </p:nvPr>
        </p:nvSpPr>
        <p:spPr>
          <a:xfrm>
            <a:off x="628650" y="449262"/>
            <a:ext cx="7886700" cy="88423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Atomic Size Trends: Atomic Size Increases Moving Down a Group</a:t>
            </a:r>
            <a:endParaRPr/>
          </a:p>
        </p:txBody>
      </p:sp>
      <p:sp>
        <p:nvSpPr>
          <p:cNvPr id="203" name="Google Shape;203;p29"/>
          <p:cNvSpPr txBox="1"/>
          <p:nvPr>
            <p:ph idx="1" type="body"/>
          </p:nvPr>
        </p:nvSpPr>
        <p:spPr>
          <a:xfrm>
            <a:off x="628650" y="1433512"/>
            <a:ext cx="3214687" cy="47434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100"/>
              <a:buFont typeface="Arial"/>
              <a:buNone/>
            </a:pPr>
            <a:r>
              <a:rPr b="0" i="0" lang="en-US" sz="2100" u="none">
                <a:solidFill>
                  <a:schemeClr val="dk1"/>
                </a:solidFill>
                <a:latin typeface="Times"/>
                <a:ea typeface="Times"/>
                <a:cs typeface="Times"/>
                <a:sym typeface="Times"/>
              </a:rPr>
              <a:t>Atomic size increases moving down a group</a:t>
            </a:r>
            <a:endParaRPr/>
          </a:p>
          <a:p>
            <a:pPr indent="-133350" lvl="0" marL="0" marR="0" rtl="0" algn="l">
              <a:lnSpc>
                <a:spcPct val="90000"/>
              </a:lnSpc>
              <a:spcBef>
                <a:spcPts val="1000"/>
              </a:spcBef>
              <a:spcAft>
                <a:spcPts val="0"/>
              </a:spcAft>
              <a:buClr>
                <a:schemeClr val="dk1"/>
              </a:buClr>
              <a:buSzPts val="2100"/>
              <a:buFont typeface="Arial"/>
              <a:buChar char="•"/>
            </a:pPr>
            <a:r>
              <a:rPr b="0" i="0" lang="en-US" sz="2100" u="none">
                <a:solidFill>
                  <a:schemeClr val="dk1"/>
                </a:solidFill>
                <a:latin typeface="Times"/>
                <a:ea typeface="Times"/>
                <a:cs typeface="Times"/>
                <a:sym typeface="Times"/>
              </a:rPr>
              <a:t>As you move down a group, elements have atoms with increasing numbers of energy shells</a:t>
            </a:r>
            <a:endParaRPr/>
          </a:p>
          <a:p>
            <a:pPr indent="-133350" lvl="0" marL="0" marR="0" rtl="0" algn="l">
              <a:lnSpc>
                <a:spcPct val="90000"/>
              </a:lnSpc>
              <a:spcBef>
                <a:spcPts val="1000"/>
              </a:spcBef>
              <a:spcAft>
                <a:spcPts val="0"/>
              </a:spcAft>
              <a:buClr>
                <a:schemeClr val="dk1"/>
              </a:buClr>
              <a:buSzPts val="2100"/>
              <a:buFont typeface="Arial"/>
              <a:buChar char="•"/>
            </a:pPr>
            <a:r>
              <a:rPr b="0" i="0" lang="en-US" sz="2100" u="none">
                <a:solidFill>
                  <a:schemeClr val="dk1"/>
                </a:solidFill>
                <a:latin typeface="Times"/>
                <a:ea typeface="Times"/>
                <a:cs typeface="Times"/>
                <a:sym typeface="Times"/>
              </a:rPr>
              <a:t>The greater the number of shells, the farther the valence electrons are from the nucleus, and the larger the atom</a:t>
            </a:r>
            <a:endParaRPr/>
          </a:p>
          <a:p>
            <a:pPr indent="-95250" lvl="0" marL="228600" marR="0" rtl="0" algn="l">
              <a:lnSpc>
                <a:spcPct val="90000"/>
              </a:lnSpc>
              <a:spcBef>
                <a:spcPts val="1000"/>
              </a:spcBef>
              <a:spcAft>
                <a:spcPts val="0"/>
              </a:spcAft>
              <a:buClr>
                <a:schemeClr val="dk1"/>
              </a:buClr>
              <a:buSzPts val="2100"/>
              <a:buFont typeface="Arial"/>
              <a:buNone/>
            </a:pPr>
            <a:r>
              <a:t/>
            </a:r>
            <a:endParaRPr b="0" i="0" sz="2100" u="none">
              <a:solidFill>
                <a:schemeClr val="dk1"/>
              </a:solidFill>
              <a:latin typeface="Times"/>
              <a:ea typeface="Times"/>
              <a:cs typeface="Times"/>
              <a:sym typeface="Times"/>
            </a:endParaRPr>
          </a:p>
        </p:txBody>
      </p:sp>
      <p:pic>
        <p:nvPicPr>
          <p:cNvPr id="204" name="Google Shape;204;p29"/>
          <p:cNvPicPr preferRelativeResize="0"/>
          <p:nvPr/>
        </p:nvPicPr>
        <p:blipFill rotWithShape="1">
          <a:blip r:embed="rId3">
            <a:alphaModFix/>
          </a:blip>
          <a:srcRect b="0" l="0" r="0" t="0"/>
          <a:stretch/>
        </p:blipFill>
        <p:spPr>
          <a:xfrm>
            <a:off x="4238625" y="1433512"/>
            <a:ext cx="4581525" cy="4349750"/>
          </a:xfrm>
          <a:prstGeom prst="rect">
            <a:avLst/>
          </a:prstGeom>
          <a:noFill/>
          <a:ln>
            <a:noFill/>
          </a:ln>
        </p:spPr>
      </p:pic>
      <p:sp>
        <p:nvSpPr>
          <p:cNvPr id="205" name="Google Shape;205;p29"/>
          <p:cNvSpPr txBox="1"/>
          <p:nvPr/>
        </p:nvSpPr>
        <p:spPr>
          <a:xfrm>
            <a:off x="2508250" y="5884862"/>
            <a:ext cx="6311900" cy="58420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Figure 2.20: Atomic size is represented by the spheres. The number under each element is the radius of the atom in picometres (pm).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3">
                                            <p:txEl>
                                              <p:pRg end="0" st="0"/>
                                            </p:txEl>
                                          </p:spTgt>
                                        </p:tgtEl>
                                        <p:attrNameLst>
                                          <p:attrName>style.visibility</p:attrName>
                                        </p:attrNameLst>
                                      </p:cBhvr>
                                      <p:to>
                                        <p:strVal val="visible"/>
                                      </p:to>
                                    </p:set>
                                    <p:anim calcmode="lin" valueType="num">
                                      <p:cBhvr additive="base">
                                        <p:cTn dur="500"/>
                                        <p:tgtEl>
                                          <p:spTgt spid="20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3">
                                            <p:txEl>
                                              <p:pRg end="1" st="1"/>
                                            </p:txEl>
                                          </p:spTgt>
                                        </p:tgtEl>
                                        <p:attrNameLst>
                                          <p:attrName>style.visibility</p:attrName>
                                        </p:attrNameLst>
                                      </p:cBhvr>
                                      <p:to>
                                        <p:strVal val="visible"/>
                                      </p:to>
                                    </p:set>
                                    <p:anim calcmode="lin" valueType="num">
                                      <p:cBhvr additive="base">
                                        <p:cTn dur="500"/>
                                        <p:tgtEl>
                                          <p:spTgt spid="20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3">
                                            <p:txEl>
                                              <p:pRg end="2" st="2"/>
                                            </p:txEl>
                                          </p:spTgt>
                                        </p:tgtEl>
                                        <p:attrNameLst>
                                          <p:attrName>style.visibility</p:attrName>
                                        </p:attrNameLst>
                                      </p:cBhvr>
                                      <p:to>
                                        <p:strVal val="visible"/>
                                      </p:to>
                                    </p:set>
                                    <p:anim calcmode="lin" valueType="num">
                                      <p:cBhvr additive="base">
                                        <p:cTn dur="500"/>
                                        <p:tgtEl>
                                          <p:spTgt spid="20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3">
                                            <p:txEl>
                                              <p:pRg end="3" st="3"/>
                                            </p:txEl>
                                          </p:spTgt>
                                        </p:tgtEl>
                                        <p:attrNameLst>
                                          <p:attrName>style.visibility</p:attrName>
                                        </p:attrNameLst>
                                      </p:cBhvr>
                                      <p:to>
                                        <p:strVal val="visible"/>
                                      </p:to>
                                    </p:set>
                                    <p:anim calcmode="lin" valueType="num">
                                      <p:cBhvr additive="base">
                                        <p:cTn dur="500"/>
                                        <p:tgtEl>
                                          <p:spTgt spid="20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0"/>
          <p:cNvSpPr txBox="1"/>
          <p:nvPr>
            <p:ph type="title"/>
          </p:nvPr>
        </p:nvSpPr>
        <p:spPr>
          <a:xfrm>
            <a:off x="628650" y="365125"/>
            <a:ext cx="7886700" cy="944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Atomic Size Trends: Atomic Size Decreases Moving Left to Right Across a Period</a:t>
            </a:r>
            <a:endParaRPr/>
          </a:p>
        </p:txBody>
      </p:sp>
      <p:sp>
        <p:nvSpPr>
          <p:cNvPr id="211" name="Google Shape;211;p30"/>
          <p:cNvSpPr txBox="1"/>
          <p:nvPr>
            <p:ph idx="1" type="body"/>
          </p:nvPr>
        </p:nvSpPr>
        <p:spPr>
          <a:xfrm>
            <a:off x="628650" y="1433512"/>
            <a:ext cx="3684587" cy="47434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100"/>
              <a:buFont typeface="Arial"/>
              <a:buNone/>
            </a:pPr>
            <a:r>
              <a:rPr b="0" i="0" lang="en-US" sz="2100" u="none">
                <a:solidFill>
                  <a:schemeClr val="dk1"/>
                </a:solidFill>
                <a:latin typeface="Times"/>
                <a:ea typeface="Times"/>
                <a:cs typeface="Times"/>
                <a:sym typeface="Times"/>
              </a:rPr>
              <a:t>Atomic size decreases moving left to right across a period</a:t>
            </a:r>
            <a:endParaRPr/>
          </a:p>
          <a:p>
            <a:pPr indent="-133350" lvl="0" marL="0" marR="0" rtl="0" algn="l">
              <a:lnSpc>
                <a:spcPct val="90000"/>
              </a:lnSpc>
              <a:spcBef>
                <a:spcPts val="1000"/>
              </a:spcBef>
              <a:spcAft>
                <a:spcPts val="0"/>
              </a:spcAft>
              <a:buClr>
                <a:schemeClr val="dk1"/>
              </a:buClr>
              <a:buSzPts val="2100"/>
              <a:buFont typeface="Arial"/>
              <a:buChar char="•"/>
            </a:pPr>
            <a:r>
              <a:rPr b="0" i="0" lang="en-US" sz="2100" u="none">
                <a:solidFill>
                  <a:schemeClr val="dk1"/>
                </a:solidFill>
                <a:latin typeface="Times"/>
                <a:ea typeface="Times"/>
                <a:cs typeface="Times"/>
                <a:sym typeface="Times"/>
              </a:rPr>
              <a:t>Elements have increasing numbers of electrons across a period</a:t>
            </a:r>
            <a:endParaRPr/>
          </a:p>
          <a:p>
            <a:pPr indent="-133350" lvl="0" marL="0" marR="0" rtl="0" algn="l">
              <a:lnSpc>
                <a:spcPct val="90000"/>
              </a:lnSpc>
              <a:spcBef>
                <a:spcPts val="1000"/>
              </a:spcBef>
              <a:spcAft>
                <a:spcPts val="0"/>
              </a:spcAft>
              <a:buClr>
                <a:schemeClr val="dk1"/>
              </a:buClr>
              <a:buSzPts val="2100"/>
              <a:buFont typeface="Arial"/>
              <a:buChar char="•"/>
            </a:pPr>
            <a:r>
              <a:rPr b="0" i="0" lang="en-US" sz="2100" u="none">
                <a:solidFill>
                  <a:schemeClr val="dk1"/>
                </a:solidFill>
                <a:latin typeface="Times"/>
                <a:ea typeface="Times"/>
                <a:cs typeface="Times"/>
                <a:sym typeface="Times"/>
              </a:rPr>
              <a:t>Number of occupied valence shells stay the same, but the number of protons in the nucleus increases</a:t>
            </a:r>
            <a:endParaRPr/>
          </a:p>
          <a:p>
            <a:pPr indent="-133350" lvl="0" marL="0" marR="0" rtl="0" algn="l">
              <a:lnSpc>
                <a:spcPct val="90000"/>
              </a:lnSpc>
              <a:spcBef>
                <a:spcPts val="1000"/>
              </a:spcBef>
              <a:spcAft>
                <a:spcPts val="0"/>
              </a:spcAft>
              <a:buClr>
                <a:schemeClr val="dk1"/>
              </a:buClr>
              <a:buSzPts val="2100"/>
              <a:buFont typeface="Arial"/>
              <a:buChar char="•"/>
            </a:pPr>
            <a:r>
              <a:rPr b="0" i="0" lang="en-US" sz="2100" u="none">
                <a:solidFill>
                  <a:schemeClr val="dk1"/>
                </a:solidFill>
                <a:latin typeface="Times"/>
                <a:ea typeface="Times"/>
                <a:cs typeface="Times"/>
                <a:sym typeface="Times"/>
              </a:rPr>
              <a:t>How does this result in decreasing atomic size across a period?</a:t>
            </a:r>
            <a:endParaRPr/>
          </a:p>
        </p:txBody>
      </p:sp>
      <p:pic>
        <p:nvPicPr>
          <p:cNvPr id="212" name="Google Shape;212;p30"/>
          <p:cNvPicPr preferRelativeResize="0"/>
          <p:nvPr/>
        </p:nvPicPr>
        <p:blipFill rotWithShape="1">
          <a:blip r:embed="rId3">
            <a:alphaModFix/>
          </a:blip>
          <a:srcRect b="0" l="0" r="0" t="0"/>
          <a:stretch/>
        </p:blipFill>
        <p:spPr>
          <a:xfrm>
            <a:off x="4238625" y="1433512"/>
            <a:ext cx="4581525" cy="4349750"/>
          </a:xfrm>
          <a:prstGeom prst="rect">
            <a:avLst/>
          </a:prstGeom>
          <a:noFill/>
          <a:ln>
            <a:noFill/>
          </a:ln>
        </p:spPr>
      </p:pic>
      <p:sp>
        <p:nvSpPr>
          <p:cNvPr id="213" name="Google Shape;213;p30"/>
          <p:cNvSpPr txBox="1"/>
          <p:nvPr/>
        </p:nvSpPr>
        <p:spPr>
          <a:xfrm>
            <a:off x="2508250" y="5884862"/>
            <a:ext cx="6311900" cy="58420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Figure 2.20: Atomic size is represented by the spheres. The number under each element is the radius of the atom in picometres (pm).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1">
                                            <p:txEl>
                                              <p:pRg end="0" st="0"/>
                                            </p:txEl>
                                          </p:spTgt>
                                        </p:tgtEl>
                                        <p:attrNameLst>
                                          <p:attrName>style.visibility</p:attrName>
                                        </p:attrNameLst>
                                      </p:cBhvr>
                                      <p:to>
                                        <p:strVal val="visible"/>
                                      </p:to>
                                    </p:set>
                                    <p:anim calcmode="lin" valueType="num">
                                      <p:cBhvr additive="base">
                                        <p:cTn dur="500"/>
                                        <p:tgtEl>
                                          <p:spTgt spid="21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1">
                                            <p:txEl>
                                              <p:pRg end="1" st="1"/>
                                            </p:txEl>
                                          </p:spTgt>
                                        </p:tgtEl>
                                        <p:attrNameLst>
                                          <p:attrName>style.visibility</p:attrName>
                                        </p:attrNameLst>
                                      </p:cBhvr>
                                      <p:to>
                                        <p:strVal val="visible"/>
                                      </p:to>
                                    </p:set>
                                    <p:anim calcmode="lin" valueType="num">
                                      <p:cBhvr additive="base">
                                        <p:cTn dur="500"/>
                                        <p:tgtEl>
                                          <p:spTgt spid="21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1">
                                            <p:txEl>
                                              <p:pRg end="2" st="2"/>
                                            </p:txEl>
                                          </p:spTgt>
                                        </p:tgtEl>
                                        <p:attrNameLst>
                                          <p:attrName>style.visibility</p:attrName>
                                        </p:attrNameLst>
                                      </p:cBhvr>
                                      <p:to>
                                        <p:strVal val="visible"/>
                                      </p:to>
                                    </p:set>
                                    <p:anim calcmode="lin" valueType="num">
                                      <p:cBhvr additive="base">
                                        <p:cTn dur="500"/>
                                        <p:tgtEl>
                                          <p:spTgt spid="211">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1">
                                            <p:txEl>
                                              <p:pRg end="3" st="3"/>
                                            </p:txEl>
                                          </p:spTgt>
                                        </p:tgtEl>
                                        <p:attrNameLst>
                                          <p:attrName>style.visibility</p:attrName>
                                        </p:attrNameLst>
                                      </p:cBhvr>
                                      <p:to>
                                        <p:strVal val="visible"/>
                                      </p:to>
                                    </p:set>
                                    <p:anim calcmode="lin" valueType="num">
                                      <p:cBhvr additive="base">
                                        <p:cTn dur="500"/>
                                        <p:tgtEl>
                                          <p:spTgt spid="211">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1"/>
          <p:cNvSpPr txBox="1"/>
          <p:nvPr>
            <p:ph type="title"/>
          </p:nvPr>
        </p:nvSpPr>
        <p:spPr>
          <a:xfrm>
            <a:off x="628650" y="365125"/>
            <a:ext cx="7886700" cy="96837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Atomic Size Trends: Atomic Size Decreases Moving Left to Right Across a Period (continued)</a:t>
            </a:r>
            <a:endParaRPr/>
          </a:p>
        </p:txBody>
      </p:sp>
      <p:sp>
        <p:nvSpPr>
          <p:cNvPr id="219" name="Google Shape;219;p31"/>
          <p:cNvSpPr txBox="1"/>
          <p:nvPr>
            <p:ph idx="1" type="body"/>
          </p:nvPr>
        </p:nvSpPr>
        <p:spPr>
          <a:xfrm>
            <a:off x="628650" y="1825625"/>
            <a:ext cx="3362325"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100"/>
              <a:buFont typeface="Arial"/>
              <a:buChar char="•"/>
            </a:pPr>
            <a:r>
              <a:rPr b="0" i="0" lang="en-US" sz="2100" u="none">
                <a:solidFill>
                  <a:schemeClr val="dk1"/>
                </a:solidFill>
                <a:latin typeface="Times"/>
                <a:ea typeface="Times"/>
                <a:cs typeface="Times"/>
                <a:sym typeface="Times"/>
              </a:rPr>
              <a:t>Attraction between valence electrons and the nucleus increases because a greater positive charge on the nucleus pulls more strongly on the electrons</a:t>
            </a:r>
            <a:endParaRPr/>
          </a:p>
          <a:p>
            <a:pPr indent="-228600" lvl="0" marL="228600" marR="0" rtl="0" algn="l">
              <a:lnSpc>
                <a:spcPct val="90000"/>
              </a:lnSpc>
              <a:spcBef>
                <a:spcPts val="1000"/>
              </a:spcBef>
              <a:spcAft>
                <a:spcPts val="0"/>
              </a:spcAft>
              <a:buClr>
                <a:schemeClr val="dk1"/>
              </a:buClr>
              <a:buSzPts val="2100"/>
              <a:buFont typeface="Arial"/>
              <a:buChar char="•"/>
            </a:pPr>
            <a:r>
              <a:rPr b="0" i="0" lang="en-US" sz="2100" u="none">
                <a:solidFill>
                  <a:schemeClr val="dk1"/>
                </a:solidFill>
                <a:latin typeface="Times"/>
                <a:ea typeface="Times"/>
                <a:cs typeface="Times"/>
                <a:sym typeface="Times"/>
              </a:rPr>
              <a:t>Therefore, the electrons are pulled more tightly towards the nucleus, leading to decreasing atomic size</a:t>
            </a:r>
            <a:endParaRPr/>
          </a:p>
          <a:p>
            <a:pPr indent="-95250" lvl="0" marL="228600" marR="0" rtl="0" algn="l">
              <a:lnSpc>
                <a:spcPct val="90000"/>
              </a:lnSpc>
              <a:spcBef>
                <a:spcPts val="1000"/>
              </a:spcBef>
              <a:spcAft>
                <a:spcPts val="0"/>
              </a:spcAft>
              <a:buClr>
                <a:schemeClr val="dk1"/>
              </a:buClr>
              <a:buSzPts val="2100"/>
              <a:buFont typeface="Arial"/>
              <a:buNone/>
            </a:pPr>
            <a:r>
              <a:t/>
            </a:r>
            <a:endParaRPr b="0" i="0" sz="2100" u="none">
              <a:solidFill>
                <a:schemeClr val="dk1"/>
              </a:solidFill>
              <a:latin typeface="Times"/>
              <a:ea typeface="Times"/>
              <a:cs typeface="Times"/>
              <a:sym typeface="Times"/>
            </a:endParaRPr>
          </a:p>
        </p:txBody>
      </p:sp>
      <p:pic>
        <p:nvPicPr>
          <p:cNvPr id="220" name="Google Shape;220;p31"/>
          <p:cNvPicPr preferRelativeResize="0"/>
          <p:nvPr/>
        </p:nvPicPr>
        <p:blipFill rotWithShape="1">
          <a:blip r:embed="rId3">
            <a:alphaModFix/>
          </a:blip>
          <a:srcRect b="0" l="0" r="0" t="0"/>
          <a:stretch/>
        </p:blipFill>
        <p:spPr>
          <a:xfrm>
            <a:off x="4238625" y="1433512"/>
            <a:ext cx="4581525" cy="4349750"/>
          </a:xfrm>
          <a:prstGeom prst="rect">
            <a:avLst/>
          </a:prstGeom>
          <a:noFill/>
          <a:ln>
            <a:noFill/>
          </a:ln>
        </p:spPr>
      </p:pic>
      <p:sp>
        <p:nvSpPr>
          <p:cNvPr id="221" name="Google Shape;221;p31"/>
          <p:cNvSpPr txBox="1"/>
          <p:nvPr/>
        </p:nvSpPr>
        <p:spPr>
          <a:xfrm>
            <a:off x="2508250" y="5884862"/>
            <a:ext cx="6311900" cy="58420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Figure 2.20: Atomic size is represented by the spheres. The number under each element is the radius of the atom in picometres (pm).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9">
                                            <p:txEl>
                                              <p:pRg end="0" st="0"/>
                                            </p:txEl>
                                          </p:spTgt>
                                        </p:tgtEl>
                                        <p:attrNameLst>
                                          <p:attrName>style.visibility</p:attrName>
                                        </p:attrNameLst>
                                      </p:cBhvr>
                                      <p:to>
                                        <p:strVal val="visible"/>
                                      </p:to>
                                    </p:set>
                                    <p:anim calcmode="lin" valueType="num">
                                      <p:cBhvr additive="base">
                                        <p:cTn dur="500"/>
                                        <p:tgtEl>
                                          <p:spTgt spid="21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9">
                                            <p:txEl>
                                              <p:pRg end="1" st="1"/>
                                            </p:txEl>
                                          </p:spTgt>
                                        </p:tgtEl>
                                        <p:attrNameLst>
                                          <p:attrName>style.visibility</p:attrName>
                                        </p:attrNameLst>
                                      </p:cBhvr>
                                      <p:to>
                                        <p:strVal val="visible"/>
                                      </p:to>
                                    </p:set>
                                    <p:anim calcmode="lin" valueType="num">
                                      <p:cBhvr additive="base">
                                        <p:cTn dur="500"/>
                                        <p:tgtEl>
                                          <p:spTgt spid="219">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9">
                                            <p:txEl>
                                              <p:pRg end="2" st="2"/>
                                            </p:txEl>
                                          </p:spTgt>
                                        </p:tgtEl>
                                        <p:attrNameLst>
                                          <p:attrName>style.visibility</p:attrName>
                                        </p:attrNameLst>
                                      </p:cBhvr>
                                      <p:to>
                                        <p:strVal val="visible"/>
                                      </p:to>
                                    </p:set>
                                    <p:anim calcmode="lin" valueType="num">
                                      <p:cBhvr additive="base">
                                        <p:cTn dur="500"/>
                                        <p:tgtEl>
                                          <p:spTgt spid="219">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4"/>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Arial"/>
              <a:buNone/>
            </a:pPr>
            <a:r>
              <a:rPr b="1" i="0" lang="en-US" sz="3200" u="none">
                <a:solidFill>
                  <a:schemeClr val="dk1"/>
                </a:solidFill>
                <a:latin typeface="Arial"/>
                <a:ea typeface="Arial"/>
                <a:cs typeface="Arial"/>
                <a:sym typeface="Arial"/>
              </a:rPr>
              <a:t>Concept 1: The structure of atoms can be represented using simple diagrams.</a:t>
            </a:r>
            <a:endParaRPr/>
          </a:p>
        </p:txBody>
      </p:sp>
      <p:sp>
        <p:nvSpPr>
          <p:cNvPr id="97" name="Google Shape;97;p14"/>
          <p:cNvSpPr txBox="1"/>
          <p:nvPr>
            <p:ph idx="1" type="body"/>
          </p:nvPr>
        </p:nvSpPr>
        <p:spPr>
          <a:xfrm>
            <a:off x="628650" y="1825625"/>
            <a:ext cx="8305800" cy="435133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Times"/>
                <a:ea typeface="Times"/>
                <a:cs typeface="Times"/>
                <a:sym typeface="Times"/>
              </a:rPr>
              <a:t>The atom: Smallest unit of an element that has the properties of that element</a:t>
            </a:r>
            <a:endParaRPr/>
          </a:p>
        </p:txBody>
      </p:sp>
      <p:pic>
        <p:nvPicPr>
          <p:cNvPr id="98" name="Google Shape;98;p14"/>
          <p:cNvPicPr preferRelativeResize="0"/>
          <p:nvPr/>
        </p:nvPicPr>
        <p:blipFill rotWithShape="1">
          <a:blip r:embed="rId3">
            <a:alphaModFix/>
          </a:blip>
          <a:srcRect b="0" l="0" r="0" t="0"/>
          <a:stretch/>
        </p:blipFill>
        <p:spPr>
          <a:xfrm>
            <a:off x="785812" y="2795587"/>
            <a:ext cx="6294437" cy="3663950"/>
          </a:xfrm>
          <a:prstGeom prst="rect">
            <a:avLst/>
          </a:prstGeom>
          <a:noFill/>
          <a:ln>
            <a:noFill/>
          </a:ln>
        </p:spPr>
      </p:pic>
      <p:sp>
        <p:nvSpPr>
          <p:cNvPr id="99" name="Google Shape;99;p14"/>
          <p:cNvSpPr txBox="1"/>
          <p:nvPr/>
        </p:nvSpPr>
        <p:spPr>
          <a:xfrm>
            <a:off x="5065712" y="3306762"/>
            <a:ext cx="2620962" cy="338137"/>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Figure 2.15: Carbon atom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2"/>
          <p:cNvSpPr txBox="1"/>
          <p:nvPr>
            <p:ph type="title"/>
          </p:nvPr>
        </p:nvSpPr>
        <p:spPr>
          <a:xfrm>
            <a:off x="628650" y="365125"/>
            <a:ext cx="7886700" cy="75088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Metal Reactivity and Atom Size</a:t>
            </a:r>
            <a:endParaRPr/>
          </a:p>
        </p:txBody>
      </p:sp>
      <p:sp>
        <p:nvSpPr>
          <p:cNvPr id="227" name="Google Shape;227;p32"/>
          <p:cNvSpPr txBox="1"/>
          <p:nvPr>
            <p:ph idx="1" type="body"/>
          </p:nvPr>
        </p:nvSpPr>
        <p:spPr>
          <a:xfrm>
            <a:off x="628650" y="1116012"/>
            <a:ext cx="4067175" cy="50609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200"/>
              <a:buFont typeface="Arial"/>
              <a:buNone/>
            </a:pPr>
            <a:r>
              <a:rPr b="0" i="0" lang="en-US" sz="2200" u="none">
                <a:solidFill>
                  <a:schemeClr val="dk1"/>
                </a:solidFill>
                <a:latin typeface="Times"/>
                <a:ea typeface="Times"/>
                <a:cs typeface="Times"/>
                <a:sym typeface="Times"/>
              </a:rPr>
              <a:t>Group 1 metals: Potassium is more reactive than sodium</a:t>
            </a:r>
            <a:endParaRPr/>
          </a:p>
          <a:p>
            <a:pPr indent="-139700" lvl="0" marL="0" marR="0" rtl="0" algn="l">
              <a:lnSpc>
                <a:spcPct val="90000"/>
              </a:lnSpc>
              <a:spcBef>
                <a:spcPts val="1000"/>
              </a:spcBef>
              <a:spcAft>
                <a:spcPts val="0"/>
              </a:spcAft>
              <a:buClr>
                <a:schemeClr val="dk1"/>
              </a:buClr>
              <a:buSzPts val="2200"/>
              <a:buFont typeface="Arial"/>
              <a:buChar char="•"/>
            </a:pPr>
            <a:r>
              <a:rPr b="0" i="0" lang="en-US" sz="2200" u="none">
                <a:solidFill>
                  <a:schemeClr val="dk1"/>
                </a:solidFill>
                <a:latin typeface="Times"/>
                <a:ea typeface="Times"/>
                <a:cs typeface="Times"/>
                <a:sym typeface="Times"/>
              </a:rPr>
              <a:t>Both have one valence electron</a:t>
            </a:r>
            <a:endParaRPr/>
          </a:p>
          <a:p>
            <a:pPr indent="-139700" lvl="0" marL="0" marR="0" rtl="0" algn="l">
              <a:lnSpc>
                <a:spcPct val="90000"/>
              </a:lnSpc>
              <a:spcBef>
                <a:spcPts val="1000"/>
              </a:spcBef>
              <a:spcAft>
                <a:spcPts val="0"/>
              </a:spcAft>
              <a:buClr>
                <a:schemeClr val="dk1"/>
              </a:buClr>
              <a:buSzPts val="2200"/>
              <a:buFont typeface="Arial"/>
              <a:buChar char="•"/>
            </a:pPr>
            <a:r>
              <a:rPr b="0" i="0" lang="en-US" sz="2200" u="none">
                <a:solidFill>
                  <a:schemeClr val="dk1"/>
                </a:solidFill>
                <a:latin typeface="Times"/>
                <a:ea typeface="Times"/>
                <a:cs typeface="Times"/>
                <a:sym typeface="Times"/>
              </a:rPr>
              <a:t>Potassium atom is larger than sodium</a:t>
            </a:r>
            <a:endParaRPr/>
          </a:p>
          <a:p>
            <a:pPr indent="-139700" lvl="0" marL="0" marR="0" rtl="0" algn="l">
              <a:lnSpc>
                <a:spcPct val="90000"/>
              </a:lnSpc>
              <a:spcBef>
                <a:spcPts val="1000"/>
              </a:spcBef>
              <a:spcAft>
                <a:spcPts val="0"/>
              </a:spcAft>
              <a:buClr>
                <a:schemeClr val="dk1"/>
              </a:buClr>
              <a:buSzPts val="2200"/>
              <a:buFont typeface="Arial"/>
              <a:buChar char="•"/>
            </a:pPr>
            <a:r>
              <a:rPr b="0" i="0" lang="en-US" sz="2200" u="none">
                <a:solidFill>
                  <a:schemeClr val="dk1"/>
                </a:solidFill>
                <a:latin typeface="Times"/>
                <a:ea typeface="Times"/>
                <a:cs typeface="Times"/>
                <a:sym typeface="Times"/>
              </a:rPr>
              <a:t>Potassium atom’s valence electron is farther away from the nucleus</a:t>
            </a:r>
            <a:endParaRPr/>
          </a:p>
          <a:p>
            <a:pPr indent="-228600" lvl="1" marL="685800" marR="0" rtl="0" algn="l">
              <a:lnSpc>
                <a:spcPct val="90000"/>
              </a:lnSpc>
              <a:spcBef>
                <a:spcPts val="500"/>
              </a:spcBef>
              <a:spcAft>
                <a:spcPts val="0"/>
              </a:spcAft>
              <a:buClr>
                <a:schemeClr val="dk1"/>
              </a:buClr>
              <a:buSzPts val="2200"/>
              <a:buFont typeface="Arial"/>
              <a:buChar char="•"/>
            </a:pPr>
            <a:r>
              <a:rPr b="0" i="0" lang="en-US" sz="2200" u="none" cap="none" strike="noStrike">
                <a:solidFill>
                  <a:schemeClr val="dk1"/>
                </a:solidFill>
                <a:latin typeface="Times"/>
                <a:ea typeface="Times"/>
                <a:cs typeface="Times"/>
                <a:sym typeface="Times"/>
              </a:rPr>
              <a:t>Pull of the positive charge on the nucleus is weaker</a:t>
            </a:r>
            <a:endParaRPr/>
          </a:p>
          <a:p>
            <a:pPr indent="-228600" lvl="1" marL="685800" marR="0" rtl="0" algn="l">
              <a:lnSpc>
                <a:spcPct val="90000"/>
              </a:lnSpc>
              <a:spcBef>
                <a:spcPts val="500"/>
              </a:spcBef>
              <a:spcAft>
                <a:spcPts val="0"/>
              </a:spcAft>
              <a:buClr>
                <a:schemeClr val="dk1"/>
              </a:buClr>
              <a:buSzPts val="2200"/>
              <a:buFont typeface="Arial"/>
              <a:buChar char="•"/>
            </a:pPr>
            <a:r>
              <a:rPr b="0" i="0" lang="en-US" sz="2200" u="none" cap="none" strike="noStrike">
                <a:solidFill>
                  <a:schemeClr val="dk1"/>
                </a:solidFill>
                <a:latin typeface="Times"/>
                <a:ea typeface="Times"/>
                <a:cs typeface="Times"/>
                <a:sym typeface="Times"/>
              </a:rPr>
              <a:t>Valence electron is easier to remove (less energy is needed to remove the electron)</a:t>
            </a:r>
            <a:endParaRPr/>
          </a:p>
          <a:p>
            <a:pPr indent="-88900" lvl="0" marL="228600" marR="0" rtl="0" algn="l">
              <a:lnSpc>
                <a:spcPct val="90000"/>
              </a:lnSpc>
              <a:spcBef>
                <a:spcPts val="1000"/>
              </a:spcBef>
              <a:spcAft>
                <a:spcPts val="0"/>
              </a:spcAft>
              <a:buClr>
                <a:schemeClr val="dk1"/>
              </a:buClr>
              <a:buSzPts val="2200"/>
              <a:buFont typeface="Arial"/>
              <a:buNone/>
            </a:pPr>
            <a:r>
              <a:t/>
            </a:r>
            <a:endParaRPr b="0" i="0" sz="2200" u="none" cap="none" strike="noStrike">
              <a:solidFill>
                <a:schemeClr val="dk1"/>
              </a:solidFill>
              <a:latin typeface="Times"/>
              <a:ea typeface="Times"/>
              <a:cs typeface="Times"/>
              <a:sym typeface="Times"/>
            </a:endParaRPr>
          </a:p>
        </p:txBody>
      </p:sp>
      <p:pic>
        <p:nvPicPr>
          <p:cNvPr id="228" name="Google Shape;228;p32"/>
          <p:cNvPicPr preferRelativeResize="0"/>
          <p:nvPr/>
        </p:nvPicPr>
        <p:blipFill rotWithShape="1">
          <a:blip r:embed="rId3">
            <a:alphaModFix/>
          </a:blip>
          <a:srcRect b="0" l="0" r="0" t="0"/>
          <a:stretch/>
        </p:blipFill>
        <p:spPr>
          <a:xfrm>
            <a:off x="5824537" y="1116012"/>
            <a:ext cx="2503487" cy="2030412"/>
          </a:xfrm>
          <a:prstGeom prst="rect">
            <a:avLst/>
          </a:prstGeom>
          <a:noFill/>
          <a:ln>
            <a:noFill/>
          </a:ln>
        </p:spPr>
      </p:pic>
      <p:pic>
        <p:nvPicPr>
          <p:cNvPr id="229" name="Google Shape;229;p32"/>
          <p:cNvPicPr preferRelativeResize="0"/>
          <p:nvPr/>
        </p:nvPicPr>
        <p:blipFill rotWithShape="1">
          <a:blip r:embed="rId4">
            <a:alphaModFix/>
          </a:blip>
          <a:srcRect b="0" l="0" r="0" t="0"/>
          <a:stretch/>
        </p:blipFill>
        <p:spPr>
          <a:xfrm>
            <a:off x="5813425" y="3238500"/>
            <a:ext cx="2514600" cy="2066925"/>
          </a:xfrm>
          <a:prstGeom prst="rect">
            <a:avLst/>
          </a:prstGeom>
          <a:noFill/>
          <a:ln>
            <a:noFill/>
          </a:ln>
        </p:spPr>
      </p:pic>
      <p:sp>
        <p:nvSpPr>
          <p:cNvPr id="230" name="Google Shape;230;p32"/>
          <p:cNvSpPr txBox="1"/>
          <p:nvPr/>
        </p:nvSpPr>
        <p:spPr>
          <a:xfrm>
            <a:off x="5319712" y="5397500"/>
            <a:ext cx="3500437" cy="1077912"/>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Figure 2.21: Potassium (A) is more reactive than sodium (B) because less energy is needed to remove the valence electron from potassium.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7">
                                            <p:txEl>
                                              <p:pRg end="0" st="0"/>
                                            </p:txEl>
                                          </p:spTgt>
                                        </p:tgtEl>
                                        <p:attrNameLst>
                                          <p:attrName>style.visibility</p:attrName>
                                        </p:attrNameLst>
                                      </p:cBhvr>
                                      <p:to>
                                        <p:strVal val="visible"/>
                                      </p:to>
                                    </p:set>
                                    <p:anim calcmode="lin" valueType="num">
                                      <p:cBhvr additive="base">
                                        <p:cTn dur="500"/>
                                        <p:tgtEl>
                                          <p:spTgt spid="22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7">
                                            <p:txEl>
                                              <p:pRg end="1" st="1"/>
                                            </p:txEl>
                                          </p:spTgt>
                                        </p:tgtEl>
                                        <p:attrNameLst>
                                          <p:attrName>style.visibility</p:attrName>
                                        </p:attrNameLst>
                                      </p:cBhvr>
                                      <p:to>
                                        <p:strVal val="visible"/>
                                      </p:to>
                                    </p:set>
                                    <p:anim calcmode="lin" valueType="num">
                                      <p:cBhvr additive="base">
                                        <p:cTn dur="500"/>
                                        <p:tgtEl>
                                          <p:spTgt spid="22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7">
                                            <p:txEl>
                                              <p:pRg end="2" st="2"/>
                                            </p:txEl>
                                          </p:spTgt>
                                        </p:tgtEl>
                                        <p:attrNameLst>
                                          <p:attrName>style.visibility</p:attrName>
                                        </p:attrNameLst>
                                      </p:cBhvr>
                                      <p:to>
                                        <p:strVal val="visible"/>
                                      </p:to>
                                    </p:set>
                                    <p:anim calcmode="lin" valueType="num">
                                      <p:cBhvr additive="base">
                                        <p:cTn dur="500"/>
                                        <p:tgtEl>
                                          <p:spTgt spid="22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7">
                                            <p:txEl>
                                              <p:pRg end="3" st="3"/>
                                            </p:txEl>
                                          </p:spTgt>
                                        </p:tgtEl>
                                        <p:attrNameLst>
                                          <p:attrName>style.visibility</p:attrName>
                                        </p:attrNameLst>
                                      </p:cBhvr>
                                      <p:to>
                                        <p:strVal val="visible"/>
                                      </p:to>
                                    </p:set>
                                    <p:anim calcmode="lin" valueType="num">
                                      <p:cBhvr additive="base">
                                        <p:cTn dur="500"/>
                                        <p:tgtEl>
                                          <p:spTgt spid="227">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7">
                                            <p:txEl>
                                              <p:pRg end="4" st="4"/>
                                            </p:txEl>
                                          </p:spTgt>
                                        </p:tgtEl>
                                        <p:attrNameLst>
                                          <p:attrName>style.visibility</p:attrName>
                                        </p:attrNameLst>
                                      </p:cBhvr>
                                      <p:to>
                                        <p:strVal val="visible"/>
                                      </p:to>
                                    </p:set>
                                    <p:anim calcmode="lin" valueType="num">
                                      <p:cBhvr additive="base">
                                        <p:cTn dur="500"/>
                                        <p:tgtEl>
                                          <p:spTgt spid="227">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7">
                                            <p:txEl>
                                              <p:pRg end="5" st="5"/>
                                            </p:txEl>
                                          </p:spTgt>
                                        </p:tgtEl>
                                        <p:attrNameLst>
                                          <p:attrName>style.visibility</p:attrName>
                                        </p:attrNameLst>
                                      </p:cBhvr>
                                      <p:to>
                                        <p:strVal val="visible"/>
                                      </p:to>
                                    </p:set>
                                    <p:anim calcmode="lin" valueType="num">
                                      <p:cBhvr additive="base">
                                        <p:cTn dur="500"/>
                                        <p:tgtEl>
                                          <p:spTgt spid="227">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7">
                                            <p:txEl>
                                              <p:pRg end="6" st="6"/>
                                            </p:txEl>
                                          </p:spTgt>
                                        </p:tgtEl>
                                        <p:attrNameLst>
                                          <p:attrName>style.visibility</p:attrName>
                                        </p:attrNameLst>
                                      </p:cBhvr>
                                      <p:to>
                                        <p:strVal val="visible"/>
                                      </p:to>
                                    </p:set>
                                    <p:anim calcmode="lin" valueType="num">
                                      <p:cBhvr additive="base">
                                        <p:cTn dur="500"/>
                                        <p:tgtEl>
                                          <p:spTgt spid="227">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3"/>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Discussion Questions</a:t>
            </a:r>
            <a:endParaRPr/>
          </a:p>
        </p:txBody>
      </p:sp>
      <p:sp>
        <p:nvSpPr>
          <p:cNvPr id="236" name="Google Shape;236;p33"/>
          <p:cNvSpPr txBox="1"/>
          <p:nvPr>
            <p:ph idx="1" type="body"/>
          </p:nvPr>
        </p:nvSpPr>
        <p:spPr>
          <a:xfrm>
            <a:off x="628650" y="1825625"/>
            <a:ext cx="5005387" cy="4351337"/>
          </a:xfrm>
          <a:prstGeom prst="rect">
            <a:avLst/>
          </a:prstGeom>
          <a:noFill/>
          <a:ln>
            <a:noFill/>
          </a:ln>
        </p:spPr>
        <p:txBody>
          <a:bodyPr anchorCtr="0" anchor="t" bIns="45700" lIns="91425" spcFirstLastPara="1" rIns="91425" wrap="square" tIns="45700">
            <a:noAutofit/>
          </a:bodyPr>
          <a:lstStyle/>
          <a:p>
            <a:pPr indent="-514350" lvl="0" marL="514350" marR="0" rtl="0" algn="l">
              <a:lnSpc>
                <a:spcPct val="90000"/>
              </a:lnSpc>
              <a:spcBef>
                <a:spcPts val="0"/>
              </a:spcBef>
              <a:spcAft>
                <a:spcPts val="0"/>
              </a:spcAft>
              <a:buClr>
                <a:schemeClr val="dk1"/>
              </a:buClr>
              <a:buSzPts val="2800"/>
              <a:buFont typeface="Calibri"/>
              <a:buAutoNum type="arabicPeriod"/>
            </a:pPr>
            <a:r>
              <a:rPr b="0" i="0" lang="en-US" sz="2800" u="none">
                <a:solidFill>
                  <a:schemeClr val="dk1"/>
                </a:solidFill>
                <a:latin typeface="Times"/>
                <a:ea typeface="Times"/>
                <a:cs typeface="Times"/>
                <a:sym typeface="Times"/>
              </a:rPr>
              <a:t>Explain why atoms get larger down a group on the periodic table.</a:t>
            </a:r>
            <a:endParaRPr/>
          </a:p>
          <a:p>
            <a:pPr indent="-349250" lvl="0" marL="514350" marR="0" rtl="0" algn="l">
              <a:lnSpc>
                <a:spcPct val="90000"/>
              </a:lnSpc>
              <a:spcBef>
                <a:spcPts val="1000"/>
              </a:spcBef>
              <a:spcAft>
                <a:spcPts val="0"/>
              </a:spcAft>
              <a:buClr>
                <a:schemeClr val="dk1"/>
              </a:buClr>
              <a:buSzPts val="2600"/>
              <a:buFont typeface="Calibri"/>
              <a:buNone/>
            </a:pPr>
            <a:r>
              <a:t/>
            </a:r>
            <a:endParaRPr b="0" i="0" sz="2600" u="none">
              <a:solidFill>
                <a:schemeClr val="dk1"/>
              </a:solidFill>
              <a:latin typeface="Times"/>
              <a:ea typeface="Times"/>
              <a:cs typeface="Times"/>
              <a:sym typeface="Times"/>
            </a:endParaRPr>
          </a:p>
          <a:p>
            <a:pPr indent="-514350" lvl="0" marL="514350" marR="0" rtl="0" algn="l">
              <a:lnSpc>
                <a:spcPct val="90000"/>
              </a:lnSpc>
              <a:spcBef>
                <a:spcPts val="1000"/>
              </a:spcBef>
              <a:spcAft>
                <a:spcPts val="0"/>
              </a:spcAft>
              <a:buClr>
                <a:schemeClr val="dk1"/>
              </a:buClr>
              <a:buSzPts val="2600"/>
              <a:buFont typeface="Calibri"/>
              <a:buAutoNum type="arabicPeriod"/>
            </a:pPr>
            <a:r>
              <a:rPr b="0" i="0" lang="en-US" sz="2600" u="none">
                <a:solidFill>
                  <a:schemeClr val="dk1"/>
                </a:solidFill>
                <a:latin typeface="Times"/>
                <a:ea typeface="Times"/>
                <a:cs typeface="Times"/>
                <a:sym typeface="Times"/>
              </a:rPr>
              <a:t>Explain why atoms get smaller from left to right across a period on the periodic table.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4"/>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Discussion Questions</a:t>
            </a:r>
            <a:endParaRPr/>
          </a:p>
        </p:txBody>
      </p:sp>
      <p:sp>
        <p:nvSpPr>
          <p:cNvPr id="242" name="Google Shape;242;p34"/>
          <p:cNvSpPr txBox="1"/>
          <p:nvPr>
            <p:ph idx="1" type="body"/>
          </p:nvPr>
        </p:nvSpPr>
        <p:spPr>
          <a:xfrm>
            <a:off x="628650" y="1825625"/>
            <a:ext cx="5005387" cy="4351337"/>
          </a:xfrm>
          <a:prstGeom prst="rect">
            <a:avLst/>
          </a:prstGeom>
          <a:noFill/>
          <a:ln>
            <a:noFill/>
          </a:ln>
        </p:spPr>
        <p:txBody>
          <a:bodyPr anchorCtr="0" anchor="t" bIns="45700" lIns="91425" spcFirstLastPara="1" rIns="91425" wrap="square" tIns="45700">
            <a:noAutofit/>
          </a:bodyPr>
          <a:lstStyle/>
          <a:p>
            <a:pPr indent="-514350" lvl="0" marL="514350" marR="0" rtl="0" algn="l">
              <a:lnSpc>
                <a:spcPct val="90000"/>
              </a:lnSpc>
              <a:spcBef>
                <a:spcPts val="0"/>
              </a:spcBef>
              <a:spcAft>
                <a:spcPts val="0"/>
              </a:spcAft>
              <a:buClr>
                <a:schemeClr val="dk1"/>
              </a:buClr>
              <a:buSzPts val="2800"/>
              <a:buFont typeface="Calibri"/>
              <a:buAutoNum type="arabicPeriod" startAt="3"/>
            </a:pPr>
            <a:r>
              <a:rPr b="0" i="0" lang="en-US" sz="2800" u="none">
                <a:solidFill>
                  <a:schemeClr val="dk1"/>
                </a:solidFill>
                <a:latin typeface="Times"/>
                <a:ea typeface="Times"/>
                <a:cs typeface="Times"/>
                <a:sym typeface="Times"/>
              </a:rPr>
              <a:t>Explain why an alkali metal is more reactive than an alkaline-earth metal in the same period.</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5"/>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900"/>
              <a:buFont typeface="Arial"/>
              <a:buNone/>
            </a:pPr>
            <a:r>
              <a:rPr b="1" i="0" lang="en-US" sz="2900" u="none">
                <a:solidFill>
                  <a:schemeClr val="dk1"/>
                </a:solidFill>
                <a:latin typeface="Arial"/>
                <a:ea typeface="Arial"/>
                <a:cs typeface="Arial"/>
                <a:sym typeface="Arial"/>
              </a:rPr>
              <a:t>Topic 2.3 Summary: How can atomic theory explain patterns in the period table?</a:t>
            </a:r>
            <a:endParaRPr/>
          </a:p>
        </p:txBody>
      </p:sp>
      <p:sp>
        <p:nvSpPr>
          <p:cNvPr id="248" name="Google Shape;248;p35"/>
          <p:cNvSpPr txBox="1"/>
          <p:nvPr>
            <p:ph idx="1" type="body"/>
          </p:nvPr>
        </p:nvSpPr>
        <p:spPr>
          <a:xfrm>
            <a:off x="628650" y="1825625"/>
            <a:ext cx="4248150"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The structure of atoms can be represented using simple diagrams.</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Elements in chemical groups have similar electron arrangements.</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The periodic table shows how properties of elements change in predictable ways.</a:t>
            </a:r>
            <a:endParaRPr/>
          </a:p>
        </p:txBody>
      </p:sp>
      <p:pic>
        <p:nvPicPr>
          <p:cNvPr id="249" name="Google Shape;249;p35"/>
          <p:cNvPicPr preferRelativeResize="0"/>
          <p:nvPr/>
        </p:nvPicPr>
        <p:blipFill rotWithShape="1">
          <a:blip r:embed="rId3">
            <a:alphaModFix/>
          </a:blip>
          <a:srcRect b="0" l="3414" r="3413" t="0"/>
          <a:stretch/>
        </p:blipFill>
        <p:spPr>
          <a:xfrm>
            <a:off x="4758896" y="2026508"/>
            <a:ext cx="3756454" cy="3756454"/>
          </a:xfrm>
          <a:prstGeom prst="ellipse">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5"/>
          <p:cNvSpPr txBox="1"/>
          <p:nvPr>
            <p:ph type="title"/>
          </p:nvPr>
        </p:nvSpPr>
        <p:spPr>
          <a:xfrm>
            <a:off x="628650" y="365125"/>
            <a:ext cx="7886700" cy="74771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Key Features of Atomic Structure</a:t>
            </a:r>
            <a:endParaRPr/>
          </a:p>
        </p:txBody>
      </p:sp>
      <p:sp>
        <p:nvSpPr>
          <p:cNvPr id="105" name="Google Shape;105;p15"/>
          <p:cNvSpPr txBox="1"/>
          <p:nvPr>
            <p:ph idx="1" type="body"/>
          </p:nvPr>
        </p:nvSpPr>
        <p:spPr>
          <a:xfrm>
            <a:off x="628650" y="1112837"/>
            <a:ext cx="8342312" cy="5064125"/>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b="0" i="0" lang="en-US" sz="2400" u="none" cap="none" strike="noStrike">
                <a:solidFill>
                  <a:schemeClr val="dk1"/>
                </a:solidFill>
                <a:latin typeface="Times"/>
                <a:ea typeface="Times"/>
                <a:cs typeface="Times"/>
                <a:sym typeface="Times"/>
              </a:rPr>
              <a:t>Each atom has a tiny, dense nucleus with neutrons and protons</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Times"/>
                <a:ea typeface="Times"/>
                <a:cs typeface="Times"/>
                <a:sym typeface="Times"/>
              </a:rPr>
              <a:t>Nucleus is surrounded by electrons, which exist in specific electron energy shells</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Times"/>
                <a:ea typeface="Times"/>
                <a:cs typeface="Times"/>
                <a:sym typeface="Times"/>
              </a:rPr>
              <a:t>Most of the mass of the atom is in the nucleus</a:t>
            </a:r>
            <a:endParaRPr/>
          </a:p>
        </p:txBody>
      </p:sp>
      <p:pic>
        <p:nvPicPr>
          <p:cNvPr id="106" name="Google Shape;106;p15"/>
          <p:cNvPicPr preferRelativeResize="0"/>
          <p:nvPr/>
        </p:nvPicPr>
        <p:blipFill rotWithShape="1">
          <a:blip r:embed="rId3">
            <a:alphaModFix/>
          </a:blip>
          <a:srcRect b="0" l="0" r="0" t="0"/>
          <a:stretch/>
        </p:blipFill>
        <p:spPr>
          <a:xfrm>
            <a:off x="881062" y="3030537"/>
            <a:ext cx="5865812" cy="3414712"/>
          </a:xfrm>
          <a:prstGeom prst="rect">
            <a:avLst/>
          </a:prstGeom>
          <a:noFill/>
          <a:ln>
            <a:noFill/>
          </a:ln>
        </p:spPr>
      </p:pic>
      <p:sp>
        <p:nvSpPr>
          <p:cNvPr id="107" name="Google Shape;107;p15"/>
          <p:cNvSpPr txBox="1"/>
          <p:nvPr/>
        </p:nvSpPr>
        <p:spPr>
          <a:xfrm>
            <a:off x="4913312" y="3108325"/>
            <a:ext cx="3806825" cy="1570037"/>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Figure 2.15: Every carbon atom has six positively charged protons in its nucleus and six negatively charged electrons surrounding the nucleus. (Most carbon atoms have six neutrons, but some have seven or eight.)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6"/>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Arial"/>
              <a:buNone/>
            </a:pPr>
            <a:r>
              <a:rPr b="1" i="0" lang="en-US" sz="3200" u="none">
                <a:solidFill>
                  <a:schemeClr val="dk1"/>
                </a:solidFill>
                <a:latin typeface="Arial"/>
                <a:ea typeface="Arial"/>
                <a:cs typeface="Arial"/>
                <a:sym typeface="Arial"/>
              </a:rPr>
              <a:t>Key Features of Atomic Structure (continued)</a:t>
            </a:r>
            <a:endParaRPr/>
          </a:p>
        </p:txBody>
      </p:sp>
      <p:pic>
        <p:nvPicPr>
          <p:cNvPr id="113" name="Google Shape;113;p16"/>
          <p:cNvPicPr preferRelativeResize="0"/>
          <p:nvPr/>
        </p:nvPicPr>
        <p:blipFill rotWithShape="1">
          <a:blip r:embed="rId3">
            <a:alphaModFix/>
          </a:blip>
          <a:srcRect b="0" l="0" r="0" t="0"/>
          <a:stretch/>
        </p:blipFill>
        <p:spPr>
          <a:xfrm>
            <a:off x="314325" y="2109787"/>
            <a:ext cx="8515350" cy="2876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7"/>
          <p:cNvSpPr txBox="1"/>
          <p:nvPr>
            <p:ph type="title"/>
          </p:nvPr>
        </p:nvSpPr>
        <p:spPr>
          <a:xfrm>
            <a:off x="628650" y="365125"/>
            <a:ext cx="7886700" cy="92075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Bohr Diagrams Are a Useful Way to Model Atoms</a:t>
            </a:r>
            <a:endParaRPr/>
          </a:p>
        </p:txBody>
      </p:sp>
      <p:sp>
        <p:nvSpPr>
          <p:cNvPr id="119" name="Google Shape;119;p17"/>
          <p:cNvSpPr txBox="1"/>
          <p:nvPr>
            <p:ph idx="1" type="body"/>
          </p:nvPr>
        </p:nvSpPr>
        <p:spPr>
          <a:xfrm>
            <a:off x="628650" y="1457325"/>
            <a:ext cx="4248150" cy="471963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Times"/>
                <a:ea typeface="Times"/>
                <a:cs typeface="Times"/>
                <a:sym typeface="Times"/>
              </a:rPr>
              <a:t>Bohr diagrams represent the electron arrangements of atoms using energy shells</a:t>
            </a:r>
            <a:endParaRPr/>
          </a:p>
          <a:p>
            <a:pPr indent="0" lvl="0" marL="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Times"/>
              <a:ea typeface="Times"/>
              <a:cs typeface="Times"/>
              <a:sym typeface="Times"/>
            </a:endParaRPr>
          </a:p>
          <a:p>
            <a:pPr indent="0" lvl="0" marL="0" marR="0" rtl="0" algn="l">
              <a:lnSpc>
                <a:spcPct val="90000"/>
              </a:lnSpc>
              <a:spcBef>
                <a:spcPts val="1000"/>
              </a:spcBef>
              <a:spcAft>
                <a:spcPts val="0"/>
              </a:spcAft>
              <a:buClr>
                <a:schemeClr val="dk1"/>
              </a:buClr>
              <a:buSzPts val="2400"/>
              <a:buFont typeface="Arial"/>
              <a:buNone/>
            </a:pPr>
            <a:r>
              <a:rPr b="0" i="0" lang="en-US" sz="2400" u="none" cap="none" strike="noStrike">
                <a:solidFill>
                  <a:schemeClr val="dk1"/>
                </a:solidFill>
                <a:latin typeface="Times"/>
                <a:ea typeface="Times"/>
                <a:cs typeface="Times"/>
                <a:sym typeface="Times"/>
              </a:rPr>
              <a:t>Show how many electrons occupy each specific energy level or shell</a:t>
            </a:r>
            <a:endParaRPr/>
          </a:p>
        </p:txBody>
      </p:sp>
      <p:pic>
        <p:nvPicPr>
          <p:cNvPr id="120" name="Google Shape;120;p17"/>
          <p:cNvPicPr preferRelativeResize="0"/>
          <p:nvPr/>
        </p:nvPicPr>
        <p:blipFill rotWithShape="1">
          <a:blip r:embed="rId3">
            <a:alphaModFix/>
          </a:blip>
          <a:srcRect b="0" l="0" r="0" t="0"/>
          <a:stretch/>
        </p:blipFill>
        <p:spPr>
          <a:xfrm>
            <a:off x="5821362" y="3430587"/>
            <a:ext cx="2160587" cy="2144712"/>
          </a:xfrm>
          <a:prstGeom prst="rect">
            <a:avLst/>
          </a:prstGeom>
          <a:noFill/>
          <a:ln>
            <a:noFill/>
          </a:ln>
        </p:spPr>
      </p:pic>
      <p:pic>
        <p:nvPicPr>
          <p:cNvPr id="121" name="Google Shape;121;p17"/>
          <p:cNvPicPr preferRelativeResize="0"/>
          <p:nvPr/>
        </p:nvPicPr>
        <p:blipFill rotWithShape="1">
          <a:blip r:embed="rId4">
            <a:alphaModFix/>
          </a:blip>
          <a:srcRect b="0" l="0" r="0" t="0"/>
          <a:stretch/>
        </p:blipFill>
        <p:spPr>
          <a:xfrm>
            <a:off x="5821362" y="1174750"/>
            <a:ext cx="2105025" cy="2182812"/>
          </a:xfrm>
          <a:prstGeom prst="rect">
            <a:avLst/>
          </a:prstGeom>
          <a:noFill/>
          <a:ln>
            <a:noFill/>
          </a:ln>
        </p:spPr>
      </p:pic>
      <p:sp>
        <p:nvSpPr>
          <p:cNvPr id="122" name="Google Shape;122;p17"/>
          <p:cNvSpPr txBox="1"/>
          <p:nvPr/>
        </p:nvSpPr>
        <p:spPr>
          <a:xfrm>
            <a:off x="5148262" y="5649912"/>
            <a:ext cx="3449637" cy="830262"/>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Figure 2.15: Two types of Bohr diagrams representing an atom of potassium (K).</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8"/>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Arial"/>
              <a:buNone/>
            </a:pPr>
            <a:r>
              <a:rPr b="1" i="0" lang="en-US" sz="3200" u="none">
                <a:solidFill>
                  <a:schemeClr val="dk1"/>
                </a:solidFill>
                <a:latin typeface="Arial"/>
                <a:ea typeface="Arial"/>
                <a:cs typeface="Arial"/>
                <a:sym typeface="Arial"/>
              </a:rPr>
              <a:t>Bohr Diagrams and Energy Shells</a:t>
            </a:r>
            <a:endParaRPr/>
          </a:p>
        </p:txBody>
      </p:sp>
      <p:sp>
        <p:nvSpPr>
          <p:cNvPr id="128" name="Google Shape;128;p18"/>
          <p:cNvSpPr txBox="1"/>
          <p:nvPr>
            <p:ph idx="1" type="body"/>
          </p:nvPr>
        </p:nvSpPr>
        <p:spPr>
          <a:xfrm>
            <a:off x="628650" y="1825625"/>
            <a:ext cx="4248150"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80000"/>
              </a:lnSpc>
              <a:spcBef>
                <a:spcPts val="0"/>
              </a:spcBef>
              <a:spcAft>
                <a:spcPts val="0"/>
              </a:spcAft>
              <a:buClr>
                <a:schemeClr val="dk1"/>
              </a:buClr>
              <a:buSzPts val="2600"/>
              <a:buFont typeface="Arial"/>
              <a:buChar char="•"/>
            </a:pPr>
            <a:r>
              <a:rPr b="0" i="0" lang="en-US" sz="2600" u="none" cap="none" strike="noStrike">
                <a:solidFill>
                  <a:schemeClr val="dk1"/>
                </a:solidFill>
                <a:latin typeface="Times"/>
                <a:ea typeface="Times"/>
                <a:cs typeface="Times"/>
                <a:sym typeface="Times"/>
              </a:rPr>
              <a:t>First energy shell: maximum two electrons</a:t>
            </a:r>
            <a:endParaRPr/>
          </a:p>
          <a:p>
            <a:pPr indent="-228600" lvl="0" marL="228600" marR="0" rtl="0" algn="l">
              <a:lnSpc>
                <a:spcPct val="80000"/>
              </a:lnSpc>
              <a:spcBef>
                <a:spcPts val="1000"/>
              </a:spcBef>
              <a:spcAft>
                <a:spcPts val="0"/>
              </a:spcAft>
              <a:buClr>
                <a:schemeClr val="dk1"/>
              </a:buClr>
              <a:buSzPts val="2600"/>
              <a:buFont typeface="Arial"/>
              <a:buChar char="•"/>
            </a:pPr>
            <a:r>
              <a:rPr b="0" i="0" lang="en-US" sz="2600" u="none" cap="none" strike="noStrike">
                <a:solidFill>
                  <a:schemeClr val="dk1"/>
                </a:solidFill>
                <a:latin typeface="Times"/>
                <a:ea typeface="Times"/>
                <a:cs typeface="Times"/>
                <a:sym typeface="Times"/>
              </a:rPr>
              <a:t>Second and third energy shell: maximum eight electrons (for the first 20 elements)</a:t>
            </a:r>
            <a:endParaRPr/>
          </a:p>
          <a:p>
            <a:pPr indent="-228600" lvl="0" marL="228600" marR="0" rtl="0" algn="l">
              <a:lnSpc>
                <a:spcPct val="80000"/>
              </a:lnSpc>
              <a:spcBef>
                <a:spcPts val="1000"/>
              </a:spcBef>
              <a:spcAft>
                <a:spcPts val="0"/>
              </a:spcAft>
              <a:buClr>
                <a:schemeClr val="dk1"/>
              </a:buClr>
              <a:buSzPts val="2600"/>
              <a:buFont typeface="Arial"/>
              <a:buChar char="•"/>
            </a:pPr>
            <a:r>
              <a:rPr b="1" i="0" lang="en-US" sz="2600" u="none" cap="none" strike="noStrike">
                <a:solidFill>
                  <a:schemeClr val="dk1"/>
                </a:solidFill>
                <a:latin typeface="Times"/>
                <a:ea typeface="Times"/>
                <a:cs typeface="Times"/>
                <a:sym typeface="Times"/>
              </a:rPr>
              <a:t>Valence shell</a:t>
            </a:r>
            <a:r>
              <a:rPr b="0" i="0" lang="en-US" sz="2600" u="none" cap="none" strike="noStrike">
                <a:solidFill>
                  <a:schemeClr val="dk1"/>
                </a:solidFill>
                <a:latin typeface="Times"/>
                <a:ea typeface="Times"/>
                <a:cs typeface="Times"/>
                <a:sym typeface="Times"/>
              </a:rPr>
              <a:t> (outermost energy shell): occupied by </a:t>
            </a:r>
            <a:r>
              <a:rPr b="1" i="0" lang="en-US" sz="2600" u="none" cap="none" strike="noStrike">
                <a:solidFill>
                  <a:schemeClr val="dk1"/>
                </a:solidFill>
                <a:latin typeface="Times"/>
                <a:ea typeface="Times"/>
                <a:cs typeface="Times"/>
                <a:sym typeface="Times"/>
              </a:rPr>
              <a:t>valence</a:t>
            </a:r>
            <a:r>
              <a:rPr b="0" i="0" lang="en-US" sz="2600" u="none" cap="none" strike="noStrike">
                <a:solidFill>
                  <a:schemeClr val="dk1"/>
                </a:solidFill>
                <a:latin typeface="Times"/>
                <a:ea typeface="Times"/>
                <a:cs typeface="Times"/>
                <a:sym typeface="Times"/>
              </a:rPr>
              <a:t> </a:t>
            </a:r>
            <a:r>
              <a:rPr b="1" i="0" lang="en-US" sz="2600" u="none" cap="none" strike="noStrike">
                <a:solidFill>
                  <a:schemeClr val="dk1"/>
                </a:solidFill>
                <a:latin typeface="Times"/>
                <a:ea typeface="Times"/>
                <a:cs typeface="Times"/>
                <a:sym typeface="Times"/>
              </a:rPr>
              <a:t>electrons</a:t>
            </a:r>
            <a:r>
              <a:rPr b="0" i="0" lang="en-US" sz="2600" u="none" cap="none" strike="noStrike">
                <a:solidFill>
                  <a:schemeClr val="dk1"/>
                </a:solidFill>
                <a:latin typeface="Times"/>
                <a:ea typeface="Times"/>
                <a:cs typeface="Times"/>
                <a:sym typeface="Times"/>
              </a:rPr>
              <a:t> (electrons in the outermost occupied energy shell of an atom)</a:t>
            </a:r>
            <a:endParaRPr/>
          </a:p>
        </p:txBody>
      </p:sp>
      <p:pic>
        <p:nvPicPr>
          <p:cNvPr id="129" name="Google Shape;129;p18"/>
          <p:cNvPicPr preferRelativeResize="0"/>
          <p:nvPr/>
        </p:nvPicPr>
        <p:blipFill rotWithShape="1">
          <a:blip r:embed="rId3">
            <a:alphaModFix/>
          </a:blip>
          <a:srcRect b="0" l="0" r="0" t="0"/>
          <a:stretch/>
        </p:blipFill>
        <p:spPr>
          <a:xfrm>
            <a:off x="4786312" y="1965325"/>
            <a:ext cx="3729037" cy="36401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9"/>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Discussion Questions</a:t>
            </a:r>
            <a:endParaRPr/>
          </a:p>
        </p:txBody>
      </p:sp>
      <p:sp>
        <p:nvSpPr>
          <p:cNvPr id="135" name="Google Shape;135;p19"/>
          <p:cNvSpPr txBox="1"/>
          <p:nvPr>
            <p:ph idx="1" type="body"/>
          </p:nvPr>
        </p:nvSpPr>
        <p:spPr>
          <a:xfrm>
            <a:off x="628650" y="1825625"/>
            <a:ext cx="5005387" cy="4351337"/>
          </a:xfrm>
          <a:prstGeom prst="rect">
            <a:avLst/>
          </a:prstGeom>
          <a:noFill/>
          <a:ln>
            <a:noFill/>
          </a:ln>
        </p:spPr>
        <p:txBody>
          <a:bodyPr anchorCtr="0" anchor="t" bIns="45700" lIns="91425" spcFirstLastPara="1" rIns="91425" wrap="square" tIns="45700">
            <a:noAutofit/>
          </a:bodyPr>
          <a:lstStyle/>
          <a:p>
            <a:pPr indent="-514350" lvl="0" marL="514350" marR="0" rtl="0" algn="l">
              <a:lnSpc>
                <a:spcPct val="90000"/>
              </a:lnSpc>
              <a:spcBef>
                <a:spcPts val="0"/>
              </a:spcBef>
              <a:spcAft>
                <a:spcPts val="0"/>
              </a:spcAft>
              <a:buClr>
                <a:schemeClr val="dk1"/>
              </a:buClr>
              <a:buSzPts val="2800"/>
              <a:buFont typeface="Calibri"/>
              <a:buAutoNum type="arabicPeriod"/>
            </a:pPr>
            <a:r>
              <a:rPr b="0" i="0" lang="en-US" sz="2800" u="none" cap="none" strike="noStrike">
                <a:solidFill>
                  <a:schemeClr val="dk1"/>
                </a:solidFill>
                <a:latin typeface="Times"/>
                <a:ea typeface="Times"/>
                <a:cs typeface="Times"/>
                <a:sym typeface="Times"/>
              </a:rPr>
              <a:t>Draw a diagram of an atom, labelling protons, electrons, and neutrons.</a:t>
            </a:r>
            <a:endParaRPr/>
          </a:p>
          <a:p>
            <a:pPr indent="-336550" lvl="0" marL="514350" marR="0" rtl="0" algn="l">
              <a:lnSpc>
                <a:spcPct val="90000"/>
              </a:lnSpc>
              <a:spcBef>
                <a:spcPts val="1000"/>
              </a:spcBef>
              <a:spcAft>
                <a:spcPts val="0"/>
              </a:spcAft>
              <a:buClr>
                <a:schemeClr val="dk1"/>
              </a:buClr>
              <a:buSzPts val="2800"/>
              <a:buFont typeface="Calibri"/>
              <a:buNone/>
            </a:pPr>
            <a:r>
              <a:t/>
            </a:r>
            <a:endParaRPr b="0" i="0" sz="2800" u="none" cap="none" strike="noStrike">
              <a:solidFill>
                <a:schemeClr val="dk1"/>
              </a:solidFill>
              <a:latin typeface="Times"/>
              <a:ea typeface="Times"/>
              <a:cs typeface="Times"/>
              <a:sym typeface="Times"/>
            </a:endParaRPr>
          </a:p>
          <a:p>
            <a:pPr indent="-514350" lvl="0" marL="514350" marR="0" rtl="0" algn="l">
              <a:lnSpc>
                <a:spcPct val="90000"/>
              </a:lnSpc>
              <a:spcBef>
                <a:spcPts val="1000"/>
              </a:spcBef>
              <a:spcAft>
                <a:spcPts val="0"/>
              </a:spcAft>
              <a:buClr>
                <a:schemeClr val="dk1"/>
              </a:buClr>
              <a:buSzPts val="2800"/>
              <a:buFont typeface="Calibri"/>
              <a:buAutoNum type="arabicPeriod"/>
            </a:pPr>
            <a:r>
              <a:rPr b="0" i="0" lang="en-US" sz="2800" u="none" cap="none" strike="noStrike">
                <a:solidFill>
                  <a:schemeClr val="dk1"/>
                </a:solidFill>
                <a:latin typeface="Times"/>
                <a:ea typeface="Times"/>
                <a:cs typeface="Times"/>
                <a:sym typeface="Times"/>
              </a:rPr>
              <a:t>List how many electrons can be found in the first and second energy shells.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0"/>
          <p:cNvSpPr txBox="1"/>
          <p:nvPr>
            <p:ph type="title"/>
          </p:nvPr>
        </p:nvSpPr>
        <p:spPr>
          <a:xfrm>
            <a:off x="628650" y="604837"/>
            <a:ext cx="7886700" cy="965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Concept 2: Elements in chemical groups have similar electron arrangements.</a:t>
            </a:r>
            <a:endParaRPr/>
          </a:p>
        </p:txBody>
      </p:sp>
      <p:sp>
        <p:nvSpPr>
          <p:cNvPr id="141" name="Google Shape;141;p20"/>
          <p:cNvSpPr txBox="1"/>
          <p:nvPr>
            <p:ph idx="1" type="body"/>
          </p:nvPr>
        </p:nvSpPr>
        <p:spPr>
          <a:xfrm>
            <a:off x="628650" y="2138362"/>
            <a:ext cx="8058150" cy="4038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US" sz="2800" u="none" cap="none" strike="noStrike">
                <a:solidFill>
                  <a:schemeClr val="dk1"/>
                </a:solidFill>
                <a:latin typeface="Times"/>
                <a:ea typeface="Times"/>
                <a:cs typeface="Times"/>
                <a:sym typeface="Times"/>
              </a:rPr>
              <a:t>Key patterns in the periodic table:</a:t>
            </a:r>
            <a:endParaRPr/>
          </a:p>
          <a:p>
            <a:pPr indent="-177800" lvl="0" marL="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Times"/>
                <a:ea typeface="Times"/>
                <a:cs typeface="Times"/>
                <a:sym typeface="Times"/>
              </a:rPr>
              <a:t>Atoms in the same group have the same number of valence electrons</a:t>
            </a:r>
            <a:endParaRPr/>
          </a:p>
          <a:p>
            <a:pPr indent="-177800" lvl="0" marL="0" marR="0" rtl="0" algn="l">
              <a:lnSpc>
                <a:spcPct val="90000"/>
              </a:lnSpc>
              <a:spcBef>
                <a:spcPts val="1000"/>
              </a:spcBef>
              <a:spcAft>
                <a:spcPts val="0"/>
              </a:spcAft>
              <a:buClr>
                <a:schemeClr val="dk1"/>
              </a:buClr>
              <a:buSzPts val="2800"/>
              <a:buFont typeface="Arial"/>
              <a:buChar char="•"/>
            </a:pPr>
            <a:r>
              <a:rPr b="0" i="0" lang="en-US" sz="2800" u="none" cap="none" strike="noStrike">
                <a:solidFill>
                  <a:schemeClr val="dk1"/>
                </a:solidFill>
                <a:latin typeface="Times"/>
                <a:ea typeface="Times"/>
                <a:cs typeface="Times"/>
                <a:sym typeface="Times"/>
              </a:rPr>
              <a:t>Atoms in the same period have the same number of occupied energy shells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1"/>
          <p:cNvSpPr txBox="1"/>
          <p:nvPr>
            <p:ph type="title"/>
          </p:nvPr>
        </p:nvSpPr>
        <p:spPr>
          <a:xfrm>
            <a:off x="628650" y="382587"/>
            <a:ext cx="7886700" cy="118745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Patterns in the Periodic Table</a:t>
            </a:r>
            <a:endParaRPr/>
          </a:p>
        </p:txBody>
      </p:sp>
      <p:pic>
        <p:nvPicPr>
          <p:cNvPr id="147" name="Google Shape;147;p21"/>
          <p:cNvPicPr preferRelativeResize="0"/>
          <p:nvPr/>
        </p:nvPicPr>
        <p:blipFill rotWithShape="1">
          <a:blip r:embed="rId3">
            <a:alphaModFix/>
          </a:blip>
          <a:srcRect b="0" l="0" r="0" t="0"/>
          <a:stretch/>
        </p:blipFill>
        <p:spPr>
          <a:xfrm>
            <a:off x="331787" y="1570037"/>
            <a:ext cx="8480425" cy="3825875"/>
          </a:xfrm>
          <a:prstGeom prst="rect">
            <a:avLst/>
          </a:prstGeom>
          <a:noFill/>
          <a:ln>
            <a:noFill/>
          </a:ln>
        </p:spPr>
      </p:pic>
      <p:sp>
        <p:nvSpPr>
          <p:cNvPr id="148" name="Google Shape;148;p21"/>
          <p:cNvSpPr txBox="1"/>
          <p:nvPr/>
        </p:nvSpPr>
        <p:spPr>
          <a:xfrm>
            <a:off x="7446962" y="5537200"/>
            <a:ext cx="1214437" cy="339725"/>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Figure 2.17</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