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5180012" y="0"/>
            <a:ext cx="3962400" cy="3444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6513512"/>
            <a:ext cx="39624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3" name="Google Shape;223;p20: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0: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0" name="Google Shape;230;p21: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molecule: a particle made up of two or more neutral atoms bonded together by covalent bonds</a:t>
            </a:r>
            <a:endParaRPr b="1"/>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covalent bond: a strong attraction between atoms that forms when atoms share valence electrons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covalent compound: a compound that results when atoms of two or more elements bond covalently</a:t>
            </a:r>
            <a:endParaRPr/>
          </a:p>
          <a:p>
            <a:pPr indent="0" lvl="0" marL="0" rtl="0" algn="l">
              <a:spcBef>
                <a:spcPts val="0"/>
              </a:spcBef>
              <a:spcAft>
                <a:spcPts val="0"/>
              </a:spcAft>
              <a:buNone/>
            </a:pPr>
            <a:r>
              <a:t/>
            </a:r>
            <a:endParaRPr/>
          </a:p>
        </p:txBody>
      </p:sp>
      <p:sp>
        <p:nvSpPr>
          <p:cNvPr id="231" name="Google Shape;231;p21: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7" name="Google Shape;147;p9: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ionic</a:t>
            </a:r>
            <a:r>
              <a:rPr b="1" lang="en-US"/>
              <a:t> </a:t>
            </a:r>
            <a:r>
              <a:rPr lang="en-US"/>
              <a:t>compound: a compound made of oppositely charged ions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ionic bond: a strong attraction that forms between oppositely charged ions</a:t>
            </a:r>
            <a:endParaRPr/>
          </a:p>
          <a:p>
            <a:pPr indent="0" lvl="0" marL="0" rtl="0" algn="l">
              <a:spcBef>
                <a:spcPts val="0"/>
              </a:spcBef>
              <a:spcAft>
                <a:spcPts val="0"/>
              </a:spcAft>
              <a:buNone/>
            </a:pPr>
            <a:r>
              <a:t/>
            </a:r>
            <a:endParaRPr/>
          </a:p>
        </p:txBody>
      </p:sp>
      <p:sp>
        <p:nvSpPr>
          <p:cNvPr id="148" name="Google Shape;148;p9: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 name="Google Shape;18;p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5" name="Google Shape;75;p1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6" name="Google Shape;76;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1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1" name="Google Shape;81;p1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txBox="1"/>
          <p:nvPr>
            <p:ph idx="1" type="body"/>
          </p:nvPr>
        </p:nvSpPr>
        <p:spPr>
          <a:xfrm rot="5400000">
            <a:off x="2396331"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sz="3200">
                <a:solidFill>
                  <a:schemeClr val="dk1"/>
                </a:solidFill>
                <a:latin typeface="Times"/>
                <a:ea typeface="Times"/>
                <a:cs typeface="Times"/>
                <a:sym typeface="Time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imes"/>
                <a:ea typeface="Times"/>
                <a:cs typeface="Times"/>
                <a:sym typeface="Time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imes"/>
                <a:ea typeface="Times"/>
                <a:cs typeface="Times"/>
                <a:sym typeface="Time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 name="Google Shape;37;p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 name="Google Shape;43;p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 name="Google Shape;59;p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1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1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9pPr>
          </a:lstStyle>
          <a:p/>
        </p:txBody>
      </p:sp>
      <p:sp>
        <p:nvSpPr>
          <p:cNvPr id="12" name="Google Shape;12;p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a:ea typeface="Times"/>
                <a:cs typeface="Times"/>
                <a:sym typeface="Time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a:ea typeface="Times"/>
                <a:cs typeface="Times"/>
                <a:sym typeface="Time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a:ea typeface="Times"/>
                <a:cs typeface="Times"/>
                <a:sym typeface="Time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Topic 2.4: How do elements combine to form compounds?</a:t>
            </a:r>
            <a:endParaRPr/>
          </a:p>
        </p:txBody>
      </p:sp>
      <p:sp>
        <p:nvSpPr>
          <p:cNvPr id="90" name="Google Shape;90;p13"/>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Compounds account for the huge variety of matter on Earth.</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Ionic compounds are made of ions.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Covalent compounds are made of molecules.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Covalent bonding also occurs in elements and network solids.</a:t>
            </a:r>
            <a:endParaRPr/>
          </a:p>
        </p:txBody>
      </p:sp>
      <p:pic>
        <p:nvPicPr>
          <p:cNvPr id="91" name="Google Shape;91;p13"/>
          <p:cNvPicPr preferRelativeResize="0"/>
          <p:nvPr/>
        </p:nvPicPr>
        <p:blipFill rotWithShape="1">
          <a:blip r:embed="rId3">
            <a:alphaModFix/>
          </a:blip>
          <a:srcRect b="2222" l="0" r="0" t="2222"/>
          <a:stretch/>
        </p:blipFill>
        <p:spPr>
          <a:xfrm>
            <a:off x="4752340" y="2072640"/>
            <a:ext cx="3522980" cy="352298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628650" y="476250"/>
            <a:ext cx="7886700" cy="66198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Properties of Ionic Compounds: Hard and Brittle</a:t>
            </a:r>
            <a:endParaRPr/>
          </a:p>
        </p:txBody>
      </p:sp>
      <p:sp>
        <p:nvSpPr>
          <p:cNvPr id="158" name="Google Shape;158;p22"/>
          <p:cNvSpPr txBox="1"/>
          <p:nvPr>
            <p:ph idx="1" type="body"/>
          </p:nvPr>
        </p:nvSpPr>
        <p:spPr>
          <a:xfrm>
            <a:off x="628650" y="1290637"/>
            <a:ext cx="4837112" cy="48863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Ionic compounds are hard and brittle</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Ionic solids are hard because ionic bonds are very strong</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When enough force is applied, ions will shift</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Causes ions with the same charge to be close together</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Results in repulsive forces that break the solid apart</a:t>
            </a:r>
            <a:endParaRPr/>
          </a:p>
        </p:txBody>
      </p:sp>
      <p:sp>
        <p:nvSpPr>
          <p:cNvPr id="159" name="Google Shape;159;p22"/>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160" name="Google Shape;160;p22"/>
          <p:cNvPicPr preferRelativeResize="0"/>
          <p:nvPr/>
        </p:nvPicPr>
        <p:blipFill rotWithShape="1">
          <a:blip r:embed="rId3">
            <a:alphaModFix/>
          </a:blip>
          <a:srcRect b="0" l="0" r="0" t="0"/>
          <a:stretch/>
        </p:blipFill>
        <p:spPr>
          <a:xfrm>
            <a:off x="5856287" y="1171575"/>
            <a:ext cx="2465387" cy="5400675"/>
          </a:xfrm>
          <a:prstGeom prst="rect">
            <a:avLst/>
          </a:prstGeom>
          <a:noFill/>
          <a:ln>
            <a:noFill/>
          </a:ln>
        </p:spPr>
      </p:pic>
      <p:sp>
        <p:nvSpPr>
          <p:cNvPr id="161" name="Google Shape;161;p22"/>
          <p:cNvSpPr txBox="1"/>
          <p:nvPr/>
        </p:nvSpPr>
        <p:spPr>
          <a:xfrm>
            <a:off x="765175" y="5005387"/>
            <a:ext cx="4564062" cy="132397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2.25: When a force strong enough to overcome the strong forces of attraction between oppositely charged ions is applied, ions with like charges come close together. They repel one another and the solid cracks.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Properties of Ionic Compounds: Conduct Electric Current</a:t>
            </a:r>
            <a:endParaRPr/>
          </a:p>
        </p:txBody>
      </p:sp>
      <p:sp>
        <p:nvSpPr>
          <p:cNvPr id="167" name="Google Shape;167;p23"/>
          <p:cNvSpPr txBox="1"/>
          <p:nvPr>
            <p:ph idx="1" type="body"/>
          </p:nvPr>
        </p:nvSpPr>
        <p:spPr>
          <a:xfrm>
            <a:off x="628650" y="1825625"/>
            <a:ext cx="3786187" cy="435133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Ionic compounds conduct electric current when liquid or dissolved</a:t>
            </a:r>
            <a:endParaRPr/>
          </a:p>
          <a:p>
            <a:pPr indent="-152400" lvl="0" marL="0" marR="0" rtl="0" algn="l">
              <a:lnSpc>
                <a:spcPct val="8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Electric current: the flow of charged particles</a:t>
            </a:r>
            <a:endParaRPr/>
          </a:p>
          <a:p>
            <a:pPr indent="-152400" lvl="0" marL="0" marR="0" rtl="0" algn="l">
              <a:lnSpc>
                <a:spcPct val="8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Solid form: do not conduct electric current since ions are held rigidly in place </a:t>
            </a:r>
            <a:endParaRPr/>
          </a:p>
          <a:p>
            <a:pPr indent="-152400" lvl="0" marL="0" marR="0" rtl="0" algn="l">
              <a:lnSpc>
                <a:spcPct val="8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Dissolved or liquid form: ions are free to move, and can conduct electric current</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p:txBody>
      </p:sp>
      <p:sp>
        <p:nvSpPr>
          <p:cNvPr id="168" name="Google Shape;168;p23"/>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169" name="Google Shape;169;p23"/>
          <p:cNvPicPr preferRelativeResize="0"/>
          <p:nvPr/>
        </p:nvPicPr>
        <p:blipFill rotWithShape="1">
          <a:blip r:embed="rId3">
            <a:alphaModFix/>
          </a:blip>
          <a:srcRect b="0" l="0" r="0" t="0"/>
          <a:stretch/>
        </p:blipFill>
        <p:spPr>
          <a:xfrm>
            <a:off x="4572000" y="2286000"/>
            <a:ext cx="4330700" cy="3340100"/>
          </a:xfrm>
          <a:prstGeom prst="rect">
            <a:avLst/>
          </a:prstGeom>
          <a:noFill/>
          <a:ln>
            <a:noFill/>
          </a:ln>
        </p:spPr>
      </p:pic>
      <p:sp>
        <p:nvSpPr>
          <p:cNvPr id="170" name="Google Shape;170;p23"/>
          <p:cNvSpPr txBox="1"/>
          <p:nvPr/>
        </p:nvSpPr>
        <p:spPr>
          <a:xfrm>
            <a:off x="7500937" y="5883275"/>
            <a:ext cx="1292225"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636587" y="490537"/>
            <a:ext cx="7886700" cy="8302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Properties of Ionic Compounds: Conduct Electric Current (continued)</a:t>
            </a:r>
            <a:endParaRPr/>
          </a:p>
        </p:txBody>
      </p:sp>
      <p:sp>
        <p:nvSpPr>
          <p:cNvPr id="176" name="Google Shape;176;p24"/>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177" name="Google Shape;177;p24"/>
          <p:cNvPicPr preferRelativeResize="0"/>
          <p:nvPr/>
        </p:nvPicPr>
        <p:blipFill rotWithShape="1">
          <a:blip r:embed="rId3">
            <a:alphaModFix/>
          </a:blip>
          <a:srcRect b="0" l="0" r="0" t="0"/>
          <a:stretch/>
        </p:blipFill>
        <p:spPr>
          <a:xfrm>
            <a:off x="1408112" y="1373187"/>
            <a:ext cx="6343650" cy="4891087"/>
          </a:xfrm>
          <a:prstGeom prst="rect">
            <a:avLst/>
          </a:prstGeom>
          <a:noFill/>
          <a:ln>
            <a:noFill/>
          </a:ln>
        </p:spPr>
      </p:pic>
      <p:sp>
        <p:nvSpPr>
          <p:cNvPr id="178" name="Google Shape;178;p24"/>
          <p:cNvSpPr txBox="1"/>
          <p:nvPr/>
        </p:nvSpPr>
        <p:spPr>
          <a:xfrm>
            <a:off x="7312025" y="4402137"/>
            <a:ext cx="1293812"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84" name="Google Shape;184;p25"/>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is an ionic bond?</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Describe the formation of sodium chloride from sodium and chlorine.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90" name="Google Shape;190;p26"/>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startAt="3"/>
            </a:pPr>
            <a:r>
              <a:rPr b="0" i="0" lang="en-US" sz="2800" u="none">
                <a:solidFill>
                  <a:schemeClr val="dk1"/>
                </a:solidFill>
                <a:latin typeface="Times"/>
                <a:ea typeface="Times"/>
                <a:cs typeface="Times"/>
                <a:sym typeface="Times"/>
              </a:rPr>
              <a:t>Binary ionic compounds form when which two types of elements react?</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startAt="3"/>
            </a:pPr>
            <a:r>
              <a:rPr b="0" i="0" lang="en-US" sz="2800" u="none">
                <a:solidFill>
                  <a:schemeClr val="dk1"/>
                </a:solidFill>
                <a:latin typeface="Times"/>
                <a:ea typeface="Times"/>
                <a:cs typeface="Times"/>
                <a:sym typeface="Times"/>
              </a:rPr>
              <a:t>When do ionic compounds conduct electric current? Explain.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3: Covalent compounds are made of molecules.</a:t>
            </a:r>
            <a:endParaRPr/>
          </a:p>
        </p:txBody>
      </p:sp>
      <p:sp>
        <p:nvSpPr>
          <p:cNvPr id="196" name="Google Shape;196;p27"/>
          <p:cNvSpPr txBox="1"/>
          <p:nvPr>
            <p:ph idx="1" type="body"/>
          </p:nvPr>
        </p:nvSpPr>
        <p:spPr>
          <a:xfrm>
            <a:off x="628650" y="1825625"/>
            <a:ext cx="40655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1" i="0" lang="en-US" sz="2400" u="none">
                <a:solidFill>
                  <a:schemeClr val="dk1"/>
                </a:solidFill>
                <a:latin typeface="Times"/>
                <a:ea typeface="Times"/>
                <a:cs typeface="Times"/>
                <a:sym typeface="Times"/>
              </a:rPr>
              <a:t>Covalent</a:t>
            </a:r>
            <a:r>
              <a:rPr b="0" i="0" lang="en-US" sz="2400" u="none">
                <a:solidFill>
                  <a:schemeClr val="dk1"/>
                </a:solidFill>
                <a:latin typeface="Times"/>
                <a:ea typeface="Times"/>
                <a:cs typeface="Times"/>
                <a:sym typeface="Times"/>
              </a:rPr>
              <a:t> </a:t>
            </a:r>
            <a:r>
              <a:rPr b="1" i="0" lang="en-US" sz="2400" u="none">
                <a:solidFill>
                  <a:schemeClr val="dk1"/>
                </a:solidFill>
                <a:latin typeface="Times"/>
                <a:ea typeface="Times"/>
                <a:cs typeface="Times"/>
                <a:sym typeface="Times"/>
              </a:rPr>
              <a:t>bond</a:t>
            </a:r>
            <a:r>
              <a:rPr b="0" i="0" lang="en-US" sz="2400" u="none">
                <a:solidFill>
                  <a:schemeClr val="dk1"/>
                </a:solidFill>
                <a:latin typeface="Times"/>
                <a:ea typeface="Times"/>
                <a:cs typeface="Times"/>
                <a:sym typeface="Times"/>
              </a:rPr>
              <a:t>: a strong attraction between atoms that forms when atoms share valence electrons</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Times"/>
                <a:ea typeface="Times"/>
                <a:cs typeface="Times"/>
                <a:sym typeface="Times"/>
              </a:rPr>
              <a:t>Covalent</a:t>
            </a:r>
            <a:r>
              <a:rPr b="0" i="0" lang="en-US" sz="2400" u="none">
                <a:solidFill>
                  <a:schemeClr val="dk1"/>
                </a:solidFill>
                <a:latin typeface="Times"/>
                <a:ea typeface="Times"/>
                <a:cs typeface="Times"/>
                <a:sym typeface="Times"/>
              </a:rPr>
              <a:t> </a:t>
            </a:r>
            <a:r>
              <a:rPr b="1" i="0" lang="en-US" sz="2400" u="none">
                <a:solidFill>
                  <a:schemeClr val="dk1"/>
                </a:solidFill>
                <a:latin typeface="Times"/>
                <a:ea typeface="Times"/>
                <a:cs typeface="Times"/>
                <a:sym typeface="Times"/>
              </a:rPr>
              <a:t>compound</a:t>
            </a:r>
            <a:r>
              <a:rPr b="0" i="0" lang="en-US" sz="2400" u="none">
                <a:solidFill>
                  <a:schemeClr val="dk1"/>
                </a:solidFill>
                <a:latin typeface="Times"/>
                <a:ea typeface="Times"/>
                <a:cs typeface="Times"/>
                <a:sym typeface="Times"/>
              </a:rPr>
              <a:t>: </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Made of molecules</a:t>
            </a:r>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Times"/>
                <a:ea typeface="Times"/>
                <a:cs typeface="Times"/>
                <a:sym typeface="Times"/>
              </a:rPr>
              <a:t>Molecule</a:t>
            </a:r>
            <a:r>
              <a:rPr b="0" i="0" lang="en-US" sz="2400" u="none" cap="none" strike="noStrike">
                <a:solidFill>
                  <a:schemeClr val="dk1"/>
                </a:solidFill>
                <a:latin typeface="Times"/>
                <a:ea typeface="Times"/>
                <a:cs typeface="Times"/>
                <a:sym typeface="Times"/>
              </a:rPr>
              <a:t>: a particle made up of two or more neutral atoms bonded together by covalent bonds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197" name="Google Shape;197;p27"/>
          <p:cNvPicPr preferRelativeResize="0"/>
          <p:nvPr/>
        </p:nvPicPr>
        <p:blipFill rotWithShape="1">
          <a:blip r:embed="rId3">
            <a:alphaModFix/>
          </a:blip>
          <a:srcRect b="0" l="0" r="0" t="0"/>
          <a:stretch/>
        </p:blipFill>
        <p:spPr>
          <a:xfrm>
            <a:off x="5075237" y="2236787"/>
            <a:ext cx="3570287" cy="2033587"/>
          </a:xfrm>
          <a:prstGeom prst="rect">
            <a:avLst/>
          </a:prstGeom>
          <a:noFill/>
          <a:ln>
            <a:noFill/>
          </a:ln>
        </p:spPr>
      </p:pic>
      <p:sp>
        <p:nvSpPr>
          <p:cNvPr id="198" name="Google Shape;198;p27"/>
          <p:cNvSpPr txBox="1"/>
          <p:nvPr/>
        </p:nvSpPr>
        <p:spPr>
          <a:xfrm>
            <a:off x="5565775" y="4540250"/>
            <a:ext cx="2587625" cy="10763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2.27: Water molecules consist of two hydrogen atoms bonded to one oxygen atom.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Covalent Bonds: Tug of War</a:t>
            </a:r>
            <a:endParaRPr/>
          </a:p>
        </p:txBody>
      </p:sp>
      <p:sp>
        <p:nvSpPr>
          <p:cNvPr id="204" name="Google Shape;204;p28"/>
          <p:cNvSpPr txBox="1"/>
          <p:nvPr>
            <p:ph idx="1" type="body"/>
          </p:nvPr>
        </p:nvSpPr>
        <p:spPr>
          <a:xfrm>
            <a:off x="628650" y="1477962"/>
            <a:ext cx="7886700" cy="4699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Covalent bonds are similar to a game of tug of war</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Each team (atom) tries to pull the rope (shared electrons) toward itself</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Neither side wins, and the bond is the rope that connects them</a:t>
            </a:r>
            <a:endParaRPr/>
          </a:p>
        </p:txBody>
      </p:sp>
      <p:pic>
        <p:nvPicPr>
          <p:cNvPr id="205" name="Google Shape;205;p28"/>
          <p:cNvPicPr preferRelativeResize="0"/>
          <p:nvPr/>
        </p:nvPicPr>
        <p:blipFill rotWithShape="1">
          <a:blip r:embed="rId3">
            <a:alphaModFix/>
          </a:blip>
          <a:srcRect b="0" l="0" r="0" t="0"/>
          <a:stretch/>
        </p:blipFill>
        <p:spPr>
          <a:xfrm>
            <a:off x="628650" y="3835400"/>
            <a:ext cx="7886700" cy="2692400"/>
          </a:xfrm>
          <a:prstGeom prst="rect">
            <a:avLst/>
          </a:prstGeom>
          <a:noFill/>
          <a:ln>
            <a:noFill/>
          </a:ln>
        </p:spPr>
      </p:pic>
      <p:sp>
        <p:nvSpPr>
          <p:cNvPr id="206" name="Google Shape;206;p28"/>
          <p:cNvSpPr txBox="1"/>
          <p:nvPr/>
        </p:nvSpPr>
        <p:spPr>
          <a:xfrm>
            <a:off x="7119937" y="3484562"/>
            <a:ext cx="1231900"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Achieving Stability by Sharing Electrons</a:t>
            </a:r>
            <a:endParaRPr/>
          </a:p>
        </p:txBody>
      </p:sp>
      <p:sp>
        <p:nvSpPr>
          <p:cNvPr id="212" name="Google Shape;212;p29"/>
          <p:cNvSpPr txBox="1"/>
          <p:nvPr>
            <p:ph idx="1" type="body"/>
          </p:nvPr>
        </p:nvSpPr>
        <p:spPr>
          <a:xfrm>
            <a:off x="628650" y="1825625"/>
            <a:ext cx="775335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Formation of a covalent compound is based on achieving stability with a full valence shell</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Non-metals in covalent compound share electrons to get a full valence shell</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628650" y="365125"/>
            <a:ext cx="7886700" cy="9858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Achieving Stability by Sharing Electrons (continued)</a:t>
            </a:r>
            <a:endParaRPr/>
          </a:p>
        </p:txBody>
      </p:sp>
      <p:sp>
        <p:nvSpPr>
          <p:cNvPr id="218" name="Google Shape;218;p30"/>
          <p:cNvSpPr txBox="1"/>
          <p:nvPr>
            <p:ph idx="1" type="body"/>
          </p:nvPr>
        </p:nvSpPr>
        <p:spPr>
          <a:xfrm>
            <a:off x="628650" y="1350962"/>
            <a:ext cx="4371975" cy="4826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300"/>
              <a:buFont typeface="Arial"/>
              <a:buNone/>
            </a:pPr>
            <a:r>
              <a:rPr b="1" i="0" lang="en-US" sz="2300" u="none">
                <a:solidFill>
                  <a:schemeClr val="dk1"/>
                </a:solidFill>
                <a:latin typeface="Times"/>
                <a:ea typeface="Times"/>
                <a:cs typeface="Times"/>
                <a:sym typeface="Times"/>
              </a:rPr>
              <a:t>Example: Water</a:t>
            </a:r>
            <a:endParaRPr/>
          </a:p>
          <a:p>
            <a:pPr indent="-146050" lvl="0" marL="0" marR="0" rtl="0" algn="l">
              <a:lnSpc>
                <a:spcPct val="90000"/>
              </a:lnSpc>
              <a:spcBef>
                <a:spcPts val="1000"/>
              </a:spcBef>
              <a:spcAft>
                <a:spcPts val="0"/>
              </a:spcAft>
              <a:buClr>
                <a:schemeClr val="dk1"/>
              </a:buClr>
              <a:buSzPts val="2300"/>
              <a:buFont typeface="Arial"/>
              <a:buChar char="•"/>
            </a:pPr>
            <a:r>
              <a:rPr b="0" i="0" lang="en-US" sz="2300" u="none">
                <a:solidFill>
                  <a:schemeClr val="dk1"/>
                </a:solidFill>
                <a:latin typeface="Times"/>
                <a:ea typeface="Times"/>
                <a:cs typeface="Times"/>
                <a:sym typeface="Times"/>
              </a:rPr>
              <a:t>Covalent bond is formed from a single pair of shared electrons</a:t>
            </a:r>
            <a:endParaRPr/>
          </a:p>
          <a:p>
            <a:pPr indent="-228600" lvl="1" marL="685800" marR="0" rtl="0" algn="l">
              <a:lnSpc>
                <a:spcPct val="90000"/>
              </a:lnSpc>
              <a:spcBef>
                <a:spcPts val="500"/>
              </a:spcBef>
              <a:spcAft>
                <a:spcPts val="0"/>
              </a:spcAft>
              <a:buClr>
                <a:schemeClr val="dk1"/>
              </a:buClr>
              <a:buSzPts val="2300"/>
              <a:buFont typeface="Arial"/>
              <a:buChar char="•"/>
            </a:pPr>
            <a:r>
              <a:rPr b="0" i="0" lang="en-US" sz="2300" u="none" cap="none" strike="noStrike">
                <a:solidFill>
                  <a:schemeClr val="dk1"/>
                </a:solidFill>
                <a:latin typeface="Times"/>
                <a:ea typeface="Times"/>
                <a:cs typeface="Times"/>
                <a:sym typeface="Times"/>
              </a:rPr>
              <a:t>Each hydrogen atom contributes a single electron to the shared pair of electrons</a:t>
            </a:r>
            <a:endParaRPr/>
          </a:p>
          <a:p>
            <a:pPr indent="-228600" lvl="1" marL="685800" marR="0" rtl="0" algn="l">
              <a:lnSpc>
                <a:spcPct val="90000"/>
              </a:lnSpc>
              <a:spcBef>
                <a:spcPts val="500"/>
              </a:spcBef>
              <a:spcAft>
                <a:spcPts val="0"/>
              </a:spcAft>
              <a:buClr>
                <a:schemeClr val="dk1"/>
              </a:buClr>
              <a:buSzPts val="2300"/>
              <a:buFont typeface="Arial"/>
              <a:buChar char="•"/>
            </a:pPr>
            <a:r>
              <a:rPr b="0" i="0" lang="en-US" sz="2300" u="none" cap="none" strike="noStrike">
                <a:solidFill>
                  <a:schemeClr val="dk1"/>
                </a:solidFill>
                <a:latin typeface="Times"/>
                <a:ea typeface="Times"/>
                <a:cs typeface="Times"/>
                <a:sym typeface="Times"/>
              </a:rPr>
              <a:t>Each oxygen atom contributes a single electron to the shared pair of electrons</a:t>
            </a:r>
            <a:endParaRPr/>
          </a:p>
          <a:p>
            <a:pPr indent="-146050" lvl="0" marL="0" marR="0" rtl="0" algn="l">
              <a:lnSpc>
                <a:spcPct val="90000"/>
              </a:lnSpc>
              <a:spcBef>
                <a:spcPts val="1000"/>
              </a:spcBef>
              <a:spcAft>
                <a:spcPts val="0"/>
              </a:spcAft>
              <a:buClr>
                <a:schemeClr val="dk1"/>
              </a:buClr>
              <a:buSzPts val="2300"/>
              <a:buFont typeface="Arial"/>
              <a:buChar char="•"/>
            </a:pPr>
            <a:r>
              <a:rPr b="0" i="0" lang="en-US" sz="2300" u="none">
                <a:solidFill>
                  <a:schemeClr val="dk1"/>
                </a:solidFill>
                <a:latin typeface="Times"/>
                <a:ea typeface="Times"/>
                <a:cs typeface="Times"/>
                <a:sym typeface="Times"/>
              </a:rPr>
              <a:t>Hydrogen atoms achieve a full valence shell of 2 electrons</a:t>
            </a:r>
            <a:endParaRPr/>
          </a:p>
          <a:p>
            <a:pPr indent="-146050" lvl="0" marL="0" marR="0" rtl="0" algn="l">
              <a:lnSpc>
                <a:spcPct val="90000"/>
              </a:lnSpc>
              <a:spcBef>
                <a:spcPts val="1000"/>
              </a:spcBef>
              <a:spcAft>
                <a:spcPts val="0"/>
              </a:spcAft>
              <a:buClr>
                <a:schemeClr val="dk1"/>
              </a:buClr>
              <a:buSzPts val="2300"/>
              <a:buFont typeface="Arial"/>
              <a:buChar char="•"/>
            </a:pPr>
            <a:r>
              <a:rPr b="0" i="0" lang="en-US" sz="2300" u="none">
                <a:solidFill>
                  <a:schemeClr val="dk1"/>
                </a:solidFill>
                <a:latin typeface="Times"/>
                <a:ea typeface="Times"/>
                <a:cs typeface="Times"/>
                <a:sym typeface="Times"/>
              </a:rPr>
              <a:t>Oxygen atom achieves a full valence shell of 8 electrons</a:t>
            </a:r>
            <a:endParaRPr/>
          </a:p>
          <a:p>
            <a:pPr indent="0" lvl="0" marL="0" marR="0" rtl="0" algn="l">
              <a:lnSpc>
                <a:spcPct val="90000"/>
              </a:lnSpc>
              <a:spcBef>
                <a:spcPts val="1000"/>
              </a:spcBef>
              <a:spcAft>
                <a:spcPts val="0"/>
              </a:spcAft>
              <a:buClr>
                <a:schemeClr val="dk1"/>
              </a:buClr>
              <a:buSzPts val="2300"/>
              <a:buFont typeface="Arial"/>
              <a:buNone/>
            </a:pPr>
            <a:r>
              <a:t/>
            </a:r>
            <a:endParaRPr b="0" i="0" sz="2300" u="none">
              <a:solidFill>
                <a:schemeClr val="dk1"/>
              </a:solidFill>
              <a:latin typeface="Times"/>
              <a:ea typeface="Times"/>
              <a:cs typeface="Times"/>
              <a:sym typeface="Times"/>
            </a:endParaRPr>
          </a:p>
          <a:p>
            <a:pPr indent="-82550" lvl="0" marL="228600" marR="0" rtl="0" algn="l">
              <a:lnSpc>
                <a:spcPct val="90000"/>
              </a:lnSpc>
              <a:spcBef>
                <a:spcPts val="1000"/>
              </a:spcBef>
              <a:spcAft>
                <a:spcPts val="0"/>
              </a:spcAft>
              <a:buClr>
                <a:schemeClr val="dk1"/>
              </a:buClr>
              <a:buSzPts val="2300"/>
              <a:buFont typeface="Arial"/>
              <a:buNone/>
            </a:pPr>
            <a:r>
              <a:t/>
            </a:r>
            <a:endParaRPr b="0" i="0" sz="2300" u="none">
              <a:solidFill>
                <a:schemeClr val="dk1"/>
              </a:solidFill>
              <a:latin typeface="Times"/>
              <a:ea typeface="Times"/>
              <a:cs typeface="Times"/>
              <a:sym typeface="Times"/>
            </a:endParaRPr>
          </a:p>
        </p:txBody>
      </p:sp>
      <p:pic>
        <p:nvPicPr>
          <p:cNvPr id="219" name="Google Shape;219;p30"/>
          <p:cNvPicPr preferRelativeResize="0"/>
          <p:nvPr/>
        </p:nvPicPr>
        <p:blipFill rotWithShape="1">
          <a:blip r:embed="rId3">
            <a:alphaModFix/>
          </a:blip>
          <a:srcRect b="0" l="0" r="0" t="0"/>
          <a:stretch/>
        </p:blipFill>
        <p:spPr>
          <a:xfrm>
            <a:off x="5000625" y="1681162"/>
            <a:ext cx="3514725" cy="2690812"/>
          </a:xfrm>
          <a:prstGeom prst="rect">
            <a:avLst/>
          </a:prstGeom>
          <a:noFill/>
          <a:ln>
            <a:noFill/>
          </a:ln>
        </p:spPr>
      </p:pic>
      <p:sp>
        <p:nvSpPr>
          <p:cNvPr id="220" name="Google Shape;220;p30"/>
          <p:cNvSpPr txBox="1"/>
          <p:nvPr/>
        </p:nvSpPr>
        <p:spPr>
          <a:xfrm>
            <a:off x="5502275" y="4613275"/>
            <a:ext cx="2803525" cy="13223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2.30: Each hydrogen atom contributes a single electron to the shared pair of electrons in its covalent bond with oxygen.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Three Ways That Atoms Become Stable (Achieve a Full Valence Shell)</a:t>
            </a:r>
            <a:endParaRPr/>
          </a:p>
        </p:txBody>
      </p:sp>
      <p:sp>
        <p:nvSpPr>
          <p:cNvPr id="227" name="Google Shape;227;p31"/>
          <p:cNvSpPr txBox="1"/>
          <p:nvPr>
            <p:ph idx="1" type="body"/>
          </p:nvPr>
        </p:nvSpPr>
        <p:spPr>
          <a:xfrm>
            <a:off x="628650" y="1825625"/>
            <a:ext cx="7677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Metal atoms can lose electrons to achieve a full valence shell</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Non-metal atoms can gain electrons to achieve a full valence shell</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Non-metal atoms can share electrons with other non-metal atoms to achieve a full valence shell</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628650" y="547687"/>
            <a:ext cx="7886700" cy="9604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1: Compounds account for the huge variety of matter on Earth.</a:t>
            </a:r>
            <a:endParaRPr/>
          </a:p>
        </p:txBody>
      </p:sp>
      <p:sp>
        <p:nvSpPr>
          <p:cNvPr id="97" name="Google Shape;97;p14"/>
          <p:cNvSpPr txBox="1"/>
          <p:nvPr>
            <p:ph idx="1" type="body"/>
          </p:nvPr>
        </p:nvSpPr>
        <p:spPr>
          <a:xfrm>
            <a:off x="628650" y="1508125"/>
            <a:ext cx="7886700" cy="46688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300"/>
              <a:buFont typeface="Arial"/>
              <a:buNone/>
            </a:pPr>
            <a:r>
              <a:rPr b="0" i="0" lang="en-US" sz="2300" u="none" cap="none" strike="noStrike">
                <a:solidFill>
                  <a:schemeClr val="dk1"/>
                </a:solidFill>
                <a:latin typeface="Times"/>
                <a:ea typeface="Times"/>
                <a:cs typeface="Times"/>
                <a:sym typeface="Times"/>
              </a:rPr>
              <a:t>All the compounds that exist on Earth are built from elements</a:t>
            </a:r>
            <a:endParaRPr/>
          </a:p>
          <a:p>
            <a:pPr indent="-146050" lvl="0" marL="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Times"/>
                <a:ea typeface="Times"/>
                <a:cs typeface="Times"/>
                <a:sym typeface="Times"/>
              </a:rPr>
              <a:t>118 elements are on the periodic table; only 80 commonly form compounds</a:t>
            </a:r>
            <a:endParaRPr/>
          </a:p>
          <a:p>
            <a:pPr indent="-146050" lvl="0" marL="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Times"/>
                <a:ea typeface="Times"/>
                <a:cs typeface="Times"/>
                <a:sym typeface="Times"/>
              </a:rPr>
              <a:t>10 million known compounds; billions of possible compounds</a:t>
            </a:r>
            <a:endParaRPr/>
          </a:p>
        </p:txBody>
      </p:sp>
      <p:pic>
        <p:nvPicPr>
          <p:cNvPr id="98" name="Google Shape;98;p14"/>
          <p:cNvPicPr preferRelativeResize="0"/>
          <p:nvPr/>
        </p:nvPicPr>
        <p:blipFill rotWithShape="1">
          <a:blip r:embed="rId3">
            <a:alphaModFix/>
          </a:blip>
          <a:srcRect b="0" l="0" r="0" t="0"/>
          <a:stretch/>
        </p:blipFill>
        <p:spPr>
          <a:xfrm>
            <a:off x="2130425" y="3843337"/>
            <a:ext cx="6384925" cy="2667000"/>
          </a:xfrm>
          <a:prstGeom prst="rect">
            <a:avLst/>
          </a:prstGeom>
          <a:noFill/>
          <a:ln>
            <a:noFill/>
          </a:ln>
        </p:spPr>
      </p:pic>
      <p:sp>
        <p:nvSpPr>
          <p:cNvPr id="99" name="Google Shape;99;p14"/>
          <p:cNvSpPr txBox="1"/>
          <p:nvPr/>
        </p:nvSpPr>
        <p:spPr>
          <a:xfrm>
            <a:off x="628650" y="3303587"/>
            <a:ext cx="3805237" cy="107791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2.22: Hydrogen and carbon alone can be combined in millions of ways to make compounds with very different properties.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Three Ways That Atoms Become Stable: Metal Atoms Can Lose Electrons</a:t>
            </a:r>
            <a:endParaRPr/>
          </a:p>
        </p:txBody>
      </p:sp>
      <p:sp>
        <p:nvSpPr>
          <p:cNvPr id="234" name="Google Shape;234;p32"/>
          <p:cNvSpPr txBox="1"/>
          <p:nvPr>
            <p:ph idx="1" type="body"/>
          </p:nvPr>
        </p:nvSpPr>
        <p:spPr>
          <a:xfrm>
            <a:off x="628650" y="1825625"/>
            <a:ext cx="3976687" cy="435133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000"/>
              <a:buFont typeface="Arial"/>
              <a:buNone/>
            </a:pPr>
            <a:r>
              <a:rPr b="0" i="0" lang="en-US" sz="2000" u="none">
                <a:solidFill>
                  <a:schemeClr val="dk1"/>
                </a:solidFill>
                <a:latin typeface="Times"/>
                <a:ea typeface="Times"/>
                <a:cs typeface="Times"/>
                <a:sym typeface="Times"/>
              </a:rPr>
              <a:t>Metals can lose electrons to achieve a full valence shell</a:t>
            </a:r>
            <a:endParaRPr/>
          </a:p>
          <a:p>
            <a:pPr indent="-127000" lvl="0" marL="0" marR="0" rtl="0" algn="l">
              <a:lnSpc>
                <a:spcPct val="8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Form positive ions because they lose electrons</a:t>
            </a:r>
            <a:endParaRPr/>
          </a:p>
          <a:p>
            <a:pPr indent="-127000" lvl="0" marL="0" marR="0" rtl="0" algn="l">
              <a:lnSpc>
                <a:spcPct val="8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Retain the same number of protons in the nucleus</a:t>
            </a:r>
            <a:endParaRPr/>
          </a:p>
          <a:p>
            <a:pPr indent="-127000" lvl="0" marL="0" marR="0" rtl="0" algn="l">
              <a:lnSpc>
                <a:spcPct val="8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Example: </a:t>
            </a:r>
            <a:endParaRPr/>
          </a:p>
          <a:p>
            <a:pPr indent="-228600" lvl="1" marL="685800"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Group 1 metal ions have a 1+ charge because they have lost one electron</a:t>
            </a:r>
            <a:endParaRPr/>
          </a:p>
          <a:p>
            <a:pPr indent="-228600" lvl="1" marL="685800"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Group 2 metal ions charge: 2+</a:t>
            </a:r>
            <a:endParaRPr/>
          </a:p>
          <a:p>
            <a:pPr indent="-228600" lvl="1" marL="685800"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Group 3 metal ions charge: 3+</a:t>
            </a:r>
            <a:endParaRPr/>
          </a:p>
        </p:txBody>
      </p:sp>
      <p:pic>
        <p:nvPicPr>
          <p:cNvPr id="235" name="Google Shape;235;p32"/>
          <p:cNvPicPr preferRelativeResize="0"/>
          <p:nvPr/>
        </p:nvPicPr>
        <p:blipFill rotWithShape="1">
          <a:blip r:embed="rId3">
            <a:alphaModFix/>
          </a:blip>
          <a:srcRect b="0" l="0" r="0" t="0"/>
          <a:stretch/>
        </p:blipFill>
        <p:spPr>
          <a:xfrm>
            <a:off x="4800600" y="2125662"/>
            <a:ext cx="3843337" cy="21510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628650" y="365125"/>
            <a:ext cx="7886700" cy="9763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Three Ways That Atoms Become Stable: Non-metal Atoms Gain Electrons</a:t>
            </a:r>
            <a:endParaRPr/>
          </a:p>
        </p:txBody>
      </p:sp>
      <p:sp>
        <p:nvSpPr>
          <p:cNvPr id="241" name="Google Shape;241;p33"/>
          <p:cNvSpPr txBox="1"/>
          <p:nvPr>
            <p:ph idx="1" type="body"/>
          </p:nvPr>
        </p:nvSpPr>
        <p:spPr>
          <a:xfrm>
            <a:off x="628650" y="1341437"/>
            <a:ext cx="8088312" cy="48355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900"/>
              <a:buFont typeface="Arial"/>
              <a:buNone/>
            </a:pPr>
            <a:r>
              <a:rPr b="0" i="0" lang="en-US" sz="1900" u="none">
                <a:solidFill>
                  <a:schemeClr val="dk1"/>
                </a:solidFill>
                <a:latin typeface="Times"/>
                <a:ea typeface="Times"/>
                <a:cs typeface="Times"/>
                <a:sym typeface="Times"/>
              </a:rPr>
              <a:t>Non-metal atoms can gain electrons to achieve a full valence shell</a:t>
            </a:r>
            <a:endParaRPr/>
          </a:p>
          <a:p>
            <a:pPr indent="-120650" lvl="0" marL="0" marR="0" rtl="0" algn="l">
              <a:lnSpc>
                <a:spcPct val="90000"/>
              </a:lnSpc>
              <a:spcBef>
                <a:spcPts val="1000"/>
              </a:spcBef>
              <a:spcAft>
                <a:spcPts val="0"/>
              </a:spcAft>
              <a:buClr>
                <a:schemeClr val="dk1"/>
              </a:buClr>
              <a:buSzPts val="1900"/>
              <a:buFont typeface="Arial"/>
              <a:buChar char="•"/>
            </a:pPr>
            <a:r>
              <a:rPr b="0" i="0" lang="en-US" sz="1900" u="none">
                <a:solidFill>
                  <a:schemeClr val="dk1"/>
                </a:solidFill>
                <a:latin typeface="Times"/>
                <a:ea typeface="Times"/>
                <a:cs typeface="Times"/>
                <a:sym typeface="Times"/>
              </a:rPr>
              <a:t>Form negative ions because they gain electrons</a:t>
            </a:r>
            <a:endParaRPr/>
          </a:p>
          <a:p>
            <a:pPr indent="-120650" lvl="0" marL="0" marR="0" rtl="0" algn="l">
              <a:lnSpc>
                <a:spcPct val="90000"/>
              </a:lnSpc>
              <a:spcBef>
                <a:spcPts val="1000"/>
              </a:spcBef>
              <a:spcAft>
                <a:spcPts val="0"/>
              </a:spcAft>
              <a:buClr>
                <a:schemeClr val="dk1"/>
              </a:buClr>
              <a:buSzPts val="1900"/>
              <a:buFont typeface="Arial"/>
              <a:buChar char="•"/>
            </a:pPr>
            <a:r>
              <a:rPr b="0" i="0" lang="en-US" sz="1900" u="none">
                <a:solidFill>
                  <a:schemeClr val="dk1"/>
                </a:solidFill>
                <a:latin typeface="Times"/>
                <a:ea typeface="Times"/>
                <a:cs typeface="Times"/>
                <a:sym typeface="Times"/>
              </a:rPr>
              <a:t>Non-metal ions end in –</a:t>
            </a:r>
            <a:r>
              <a:rPr b="0" i="1" lang="en-US" sz="1900" u="none">
                <a:solidFill>
                  <a:schemeClr val="dk1"/>
                </a:solidFill>
                <a:latin typeface="Times"/>
                <a:ea typeface="Times"/>
                <a:cs typeface="Times"/>
                <a:sym typeface="Times"/>
              </a:rPr>
              <a:t>ide</a:t>
            </a:r>
            <a:endParaRPr/>
          </a:p>
          <a:p>
            <a:pPr indent="-120650" lvl="0" marL="0" marR="0" rtl="0" algn="l">
              <a:lnSpc>
                <a:spcPct val="90000"/>
              </a:lnSpc>
              <a:spcBef>
                <a:spcPts val="1000"/>
              </a:spcBef>
              <a:spcAft>
                <a:spcPts val="0"/>
              </a:spcAft>
              <a:buClr>
                <a:schemeClr val="dk1"/>
              </a:buClr>
              <a:buSzPts val="1900"/>
              <a:buFont typeface="Arial"/>
              <a:buChar char="•"/>
            </a:pPr>
            <a:r>
              <a:rPr b="0" i="0" lang="en-US" sz="1900" u="none">
                <a:solidFill>
                  <a:schemeClr val="dk1"/>
                </a:solidFill>
                <a:latin typeface="Times"/>
                <a:ea typeface="Times"/>
                <a:cs typeface="Times"/>
                <a:sym typeface="Times"/>
              </a:rPr>
              <a:t>Example: </a:t>
            </a:r>
            <a:endParaRPr/>
          </a:p>
          <a:p>
            <a:pPr indent="-228600" lvl="1" marL="685800" marR="0" rtl="0" algn="l">
              <a:lnSpc>
                <a:spcPct val="90000"/>
              </a:lnSpc>
              <a:spcBef>
                <a:spcPts val="500"/>
              </a:spcBef>
              <a:spcAft>
                <a:spcPts val="0"/>
              </a:spcAft>
              <a:buClr>
                <a:schemeClr val="dk1"/>
              </a:buClr>
              <a:buSzPts val="1900"/>
              <a:buFont typeface="Arial"/>
              <a:buChar char="•"/>
            </a:pPr>
            <a:r>
              <a:rPr b="0" i="0" lang="en-US" sz="1900" u="none" cap="none" strike="noStrike">
                <a:solidFill>
                  <a:schemeClr val="dk1"/>
                </a:solidFill>
                <a:latin typeface="Times"/>
                <a:ea typeface="Times"/>
                <a:cs typeface="Times"/>
                <a:sym typeface="Times"/>
              </a:rPr>
              <a:t>Group 17 non-metals ion charge is 1- because they have gained one electron</a:t>
            </a:r>
            <a:endParaRPr/>
          </a:p>
          <a:p>
            <a:pPr indent="-228600" lvl="1" marL="685800" marR="0" rtl="0" algn="l">
              <a:lnSpc>
                <a:spcPct val="90000"/>
              </a:lnSpc>
              <a:spcBef>
                <a:spcPts val="500"/>
              </a:spcBef>
              <a:spcAft>
                <a:spcPts val="0"/>
              </a:spcAft>
              <a:buClr>
                <a:schemeClr val="dk1"/>
              </a:buClr>
              <a:buSzPts val="1900"/>
              <a:buFont typeface="Arial"/>
              <a:buChar char="•"/>
            </a:pPr>
            <a:r>
              <a:rPr b="0" i="0" lang="en-US" sz="1900" u="none" cap="none" strike="noStrike">
                <a:solidFill>
                  <a:schemeClr val="dk1"/>
                </a:solidFill>
                <a:latin typeface="Times"/>
                <a:ea typeface="Times"/>
                <a:cs typeface="Times"/>
                <a:sym typeface="Times"/>
              </a:rPr>
              <a:t>Group 17 non-metal ions charge: 2-</a:t>
            </a:r>
            <a:endParaRPr/>
          </a:p>
          <a:p>
            <a:pPr indent="-228600" lvl="1" marL="685800" marR="0" rtl="0" algn="l">
              <a:lnSpc>
                <a:spcPct val="90000"/>
              </a:lnSpc>
              <a:spcBef>
                <a:spcPts val="500"/>
              </a:spcBef>
              <a:spcAft>
                <a:spcPts val="0"/>
              </a:spcAft>
              <a:buClr>
                <a:schemeClr val="dk1"/>
              </a:buClr>
              <a:buSzPts val="1900"/>
              <a:buFont typeface="Arial"/>
              <a:buChar char="•"/>
            </a:pPr>
            <a:r>
              <a:rPr b="0" i="0" lang="en-US" sz="1900" u="none" cap="none" strike="noStrike">
                <a:solidFill>
                  <a:schemeClr val="dk1"/>
                </a:solidFill>
                <a:latin typeface="Times"/>
                <a:ea typeface="Times"/>
                <a:cs typeface="Times"/>
                <a:sym typeface="Times"/>
              </a:rPr>
              <a:t>Group 18 non- metal ion charge: 3-</a:t>
            </a:r>
            <a:endParaRPr/>
          </a:p>
        </p:txBody>
      </p:sp>
      <p:pic>
        <p:nvPicPr>
          <p:cNvPr id="242" name="Google Shape;242;p33"/>
          <p:cNvPicPr preferRelativeResize="0"/>
          <p:nvPr/>
        </p:nvPicPr>
        <p:blipFill rotWithShape="1">
          <a:blip r:embed="rId3">
            <a:alphaModFix/>
          </a:blip>
          <a:srcRect b="0" l="0" r="0" t="0"/>
          <a:stretch/>
        </p:blipFill>
        <p:spPr>
          <a:xfrm>
            <a:off x="2068512" y="4119562"/>
            <a:ext cx="5208587" cy="2463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Three Ways That Atoms Become Stable: Non-metal Atoms Share Electrons</a:t>
            </a:r>
            <a:endParaRPr/>
          </a:p>
        </p:txBody>
      </p:sp>
      <p:sp>
        <p:nvSpPr>
          <p:cNvPr id="248" name="Google Shape;248;p34"/>
          <p:cNvSpPr txBox="1"/>
          <p:nvPr>
            <p:ph idx="1" type="body"/>
          </p:nvPr>
        </p:nvSpPr>
        <p:spPr>
          <a:xfrm>
            <a:off x="628650" y="1825625"/>
            <a:ext cx="80279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Non-metal atoms can share electrons with other non-metal atoms to achieve a full valence shell</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pic>
        <p:nvPicPr>
          <p:cNvPr id="249" name="Google Shape;249;p34"/>
          <p:cNvPicPr preferRelativeResize="0"/>
          <p:nvPr/>
        </p:nvPicPr>
        <p:blipFill rotWithShape="1">
          <a:blip r:embed="rId3">
            <a:alphaModFix/>
          </a:blip>
          <a:srcRect b="0" l="0" r="0" t="0"/>
          <a:stretch/>
        </p:blipFill>
        <p:spPr>
          <a:xfrm>
            <a:off x="1644650" y="3341687"/>
            <a:ext cx="5854700" cy="1320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Properties of Covalent Compounds</a:t>
            </a:r>
            <a:endParaRPr/>
          </a:p>
        </p:txBody>
      </p:sp>
      <p:sp>
        <p:nvSpPr>
          <p:cNvPr id="255" name="Google Shape;255;p35"/>
          <p:cNvSpPr txBox="1"/>
          <p:nvPr>
            <p:ph idx="1" type="body"/>
          </p:nvPr>
        </p:nvSpPr>
        <p:spPr>
          <a:xfrm>
            <a:off x="628650" y="1690687"/>
            <a:ext cx="3806825" cy="44862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Have low melting points:</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Bonds holding atoms together in a molecule are strong</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Forces that attract molecules to one another are relatively weak; therefore, not as much energy is needed to “break” the weak bond melt at low temperatures</a:t>
            </a:r>
            <a:endParaRPr/>
          </a:p>
        </p:txBody>
      </p:sp>
      <p:sp>
        <p:nvSpPr>
          <p:cNvPr id="256" name="Google Shape;256;p35"/>
          <p:cNvSpPr txBox="1"/>
          <p:nvPr/>
        </p:nvSpPr>
        <p:spPr>
          <a:xfrm>
            <a:off x="7226300" y="5938837"/>
            <a:ext cx="1289050"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2.31</a:t>
            </a:r>
            <a:endParaRPr/>
          </a:p>
        </p:txBody>
      </p:sp>
      <p:grpSp>
        <p:nvGrpSpPr>
          <p:cNvPr id="257" name="Google Shape;257;p35"/>
          <p:cNvGrpSpPr/>
          <p:nvPr/>
        </p:nvGrpSpPr>
        <p:grpSpPr>
          <a:xfrm>
            <a:off x="4375150" y="1690687"/>
            <a:ext cx="4260850" cy="3846512"/>
            <a:chOff x="4374829" y="1690689"/>
            <a:chExt cx="4260543" cy="3846857"/>
          </a:xfrm>
        </p:grpSpPr>
        <p:pic>
          <p:nvPicPr>
            <p:cNvPr id="258" name="Google Shape;258;p35"/>
            <p:cNvPicPr preferRelativeResize="0"/>
            <p:nvPr/>
          </p:nvPicPr>
          <p:blipFill rotWithShape="1">
            <a:blip r:embed="rId3">
              <a:alphaModFix/>
            </a:blip>
            <a:srcRect b="0" l="0" r="0" t="0"/>
            <a:stretch/>
          </p:blipFill>
          <p:spPr>
            <a:xfrm>
              <a:off x="4434840" y="1810197"/>
              <a:ext cx="4200532" cy="3727349"/>
            </a:xfrm>
            <a:prstGeom prst="rect">
              <a:avLst/>
            </a:prstGeom>
            <a:noFill/>
            <a:ln>
              <a:noFill/>
            </a:ln>
          </p:spPr>
        </p:pic>
        <p:sp>
          <p:nvSpPr>
            <p:cNvPr id="259" name="Google Shape;259;p35"/>
            <p:cNvSpPr txBox="1"/>
            <p:nvPr/>
          </p:nvSpPr>
          <p:spPr>
            <a:xfrm>
              <a:off x="4374829" y="1690689"/>
              <a:ext cx="868300" cy="26037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Properties of Covalent Compounds (continued)</a:t>
            </a:r>
            <a:endParaRPr/>
          </a:p>
        </p:txBody>
      </p:sp>
      <p:sp>
        <p:nvSpPr>
          <p:cNvPr id="265" name="Google Shape;265;p36"/>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Relatively soft:  Weak forces between molecules mean that it’s easier for molecules to move and shift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Poor conductors: covalent compounds do not have free electrons, and they are poor conductors of electric current and heat</a:t>
            </a:r>
            <a:endParaRPr/>
          </a:p>
        </p:txBody>
      </p:sp>
      <p:pic>
        <p:nvPicPr>
          <p:cNvPr id="266" name="Google Shape;266;p36"/>
          <p:cNvPicPr preferRelativeResize="0"/>
          <p:nvPr/>
        </p:nvPicPr>
        <p:blipFill rotWithShape="1">
          <a:blip r:embed="rId3">
            <a:alphaModFix/>
          </a:blip>
          <a:srcRect b="0" l="0" r="0" t="0"/>
          <a:stretch/>
        </p:blipFill>
        <p:spPr>
          <a:xfrm>
            <a:off x="628650" y="4437062"/>
            <a:ext cx="4927600" cy="1739900"/>
          </a:xfrm>
          <a:prstGeom prst="rect">
            <a:avLst/>
          </a:prstGeom>
          <a:noFill/>
          <a:ln>
            <a:noFill/>
          </a:ln>
        </p:spPr>
      </p:pic>
      <p:sp>
        <p:nvSpPr>
          <p:cNvPr id="267" name="Google Shape;267;p36"/>
          <p:cNvSpPr txBox="1"/>
          <p:nvPr/>
        </p:nvSpPr>
        <p:spPr>
          <a:xfrm>
            <a:off x="5870575" y="4522787"/>
            <a:ext cx="2749550" cy="156845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2.32: Covalent compounds are poor conductors of electric current. This makes them useful as insulating covers for computer cables.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273" name="Google Shape;273;p37"/>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type of bond is formed when two non-metal atoms share electrons?</a:t>
            </a:r>
            <a:endParaRPr/>
          </a:p>
          <a:p>
            <a:pPr indent="-349250" lvl="0" marL="514350" marR="0" rtl="0" algn="l">
              <a:lnSpc>
                <a:spcPct val="90000"/>
              </a:lnSpc>
              <a:spcBef>
                <a:spcPts val="1000"/>
              </a:spcBef>
              <a:spcAft>
                <a:spcPts val="0"/>
              </a:spcAft>
              <a:buClr>
                <a:schemeClr val="dk1"/>
              </a:buClr>
              <a:buSzPts val="2600"/>
              <a:buFont typeface="Calibri"/>
              <a:buNone/>
            </a:pPr>
            <a:r>
              <a:t/>
            </a:r>
            <a:endParaRPr b="0" i="0" sz="26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is a molecule?</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Why do covalent compounds tend to have low melting points?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4: Covalent bonding also occurs in elements and network solids.</a:t>
            </a:r>
            <a:endParaRPr/>
          </a:p>
        </p:txBody>
      </p:sp>
      <p:sp>
        <p:nvSpPr>
          <p:cNvPr id="279" name="Google Shape;279;p38"/>
          <p:cNvSpPr txBox="1"/>
          <p:nvPr>
            <p:ph idx="1" type="body"/>
          </p:nvPr>
        </p:nvSpPr>
        <p:spPr>
          <a:xfrm>
            <a:off x="628650" y="1825625"/>
            <a:ext cx="4476750" cy="4351337"/>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Seven elements are made up of molecules held together with covalent bonds under normal conditions: </a:t>
            </a:r>
            <a:endParaRPr/>
          </a:p>
          <a:p>
            <a:pPr indent="-152400" lvl="0" marL="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H</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F</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Cl</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Br</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I</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Two atoms share one electron in a covalent bond</a:t>
            </a:r>
            <a:endParaRPr/>
          </a:p>
          <a:p>
            <a:pPr indent="-152400" lvl="0" marL="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O</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Two atoms share two pairs of electrons to form two covalent bonds (</a:t>
            </a:r>
            <a:r>
              <a:rPr b="0" i="1" lang="en-US" sz="2400" u="none">
                <a:solidFill>
                  <a:schemeClr val="dk1"/>
                </a:solidFill>
                <a:latin typeface="Times"/>
                <a:ea typeface="Times"/>
                <a:cs typeface="Times"/>
                <a:sym typeface="Times"/>
              </a:rPr>
              <a:t>double bond</a:t>
            </a:r>
            <a:r>
              <a:rPr b="0" i="0" lang="en-US" sz="2400" u="none">
                <a:solidFill>
                  <a:schemeClr val="dk1"/>
                </a:solidFill>
                <a:latin typeface="Times"/>
                <a:ea typeface="Times"/>
                <a:cs typeface="Times"/>
                <a:sym typeface="Times"/>
              </a:rPr>
              <a:t>)</a:t>
            </a:r>
            <a:endParaRPr/>
          </a:p>
          <a:p>
            <a:pPr indent="-152400" lvl="0" marL="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N</a:t>
            </a:r>
            <a:r>
              <a:rPr b="0" baseline="-25000" i="0" lang="en-US" sz="2400" u="none">
                <a:solidFill>
                  <a:schemeClr val="dk1"/>
                </a:solidFill>
                <a:latin typeface="Times"/>
                <a:ea typeface="Times"/>
                <a:cs typeface="Times"/>
                <a:sym typeface="Times"/>
              </a:rPr>
              <a:t>2</a:t>
            </a:r>
            <a:r>
              <a:rPr b="0" i="0" lang="en-US" sz="2400" u="none">
                <a:solidFill>
                  <a:schemeClr val="dk1"/>
                </a:solidFill>
                <a:latin typeface="Times"/>
                <a:ea typeface="Times"/>
                <a:cs typeface="Times"/>
                <a:sym typeface="Times"/>
              </a:rPr>
              <a:t>: Two nitrogen atoms share three pairs of electrons to form three covalent bonds (</a:t>
            </a:r>
            <a:r>
              <a:rPr b="0" i="1" lang="en-US" sz="2400" u="none">
                <a:solidFill>
                  <a:schemeClr val="dk1"/>
                </a:solidFill>
                <a:latin typeface="Times"/>
                <a:ea typeface="Times"/>
                <a:cs typeface="Times"/>
                <a:sym typeface="Times"/>
              </a:rPr>
              <a:t>triple bond</a:t>
            </a:r>
            <a:r>
              <a:rPr b="0" i="0" lang="en-US" sz="2400" u="none">
                <a:solidFill>
                  <a:schemeClr val="dk1"/>
                </a:solidFill>
                <a:latin typeface="Times"/>
                <a:ea typeface="Times"/>
                <a:cs typeface="Times"/>
                <a:sym typeface="Times"/>
              </a:rPr>
              <a:t>)</a:t>
            </a:r>
            <a:endParaRPr/>
          </a:p>
        </p:txBody>
      </p:sp>
      <p:pic>
        <p:nvPicPr>
          <p:cNvPr id="280" name="Google Shape;280;p38"/>
          <p:cNvPicPr preferRelativeResize="0"/>
          <p:nvPr/>
        </p:nvPicPr>
        <p:blipFill rotWithShape="1">
          <a:blip r:embed="rId3">
            <a:alphaModFix/>
          </a:blip>
          <a:srcRect b="0" l="0" r="0" t="0"/>
          <a:stretch/>
        </p:blipFill>
        <p:spPr>
          <a:xfrm>
            <a:off x="5105400" y="1690687"/>
            <a:ext cx="3668712" cy="4922837"/>
          </a:xfrm>
          <a:prstGeom prst="rect">
            <a:avLst/>
          </a:prstGeom>
          <a:noFill/>
          <a:ln>
            <a:noFill/>
          </a:ln>
        </p:spPr>
      </p:pic>
      <p:sp>
        <p:nvSpPr>
          <p:cNvPr id="281" name="Google Shape;281;p38"/>
          <p:cNvSpPr txBox="1"/>
          <p:nvPr/>
        </p:nvSpPr>
        <p:spPr>
          <a:xfrm>
            <a:off x="3927475" y="6007100"/>
            <a:ext cx="1289050" cy="3397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2.33</a:t>
            </a:r>
            <a:endParaRPr/>
          </a:p>
        </p:txBody>
      </p:sp>
      <p:sp>
        <p:nvSpPr>
          <p:cNvPr id="282" name="Google Shape;282;p38"/>
          <p:cNvSpPr/>
          <p:nvPr/>
        </p:nvSpPr>
        <p:spPr>
          <a:xfrm>
            <a:off x="1109434" y="2392327"/>
            <a:ext cx="6925122" cy="3217914"/>
          </a:xfrm>
          <a:prstGeom prst="irregularSeal1">
            <a:avLst/>
          </a:prstGeom>
          <a:solidFill>
            <a:srgbClr val="FFFF00"/>
          </a:solidFill>
          <a:ln cap="flat" cmpd="sng" w="952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alibri"/>
              <a:buNone/>
            </a:pPr>
            <a:r>
              <a:rPr b="1" i="0" lang="en-US" sz="3600" u="none" cap="none" strike="noStrike">
                <a:solidFill>
                  <a:srgbClr val="FFFFFF"/>
                </a:solidFill>
                <a:latin typeface="Calibri"/>
                <a:ea typeface="Calibri"/>
                <a:cs typeface="Calibri"/>
                <a:sym typeface="Calibri"/>
              </a:rPr>
              <a:t>The SUPER SEVEN!</a:t>
            </a:r>
            <a:endParaRPr/>
          </a:p>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Label these on your table</a:t>
            </a:r>
            <a:endParaRPr b="0" i="0" sz="20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2"/>
                                        </p:tgtEl>
                                      </p:cBhvr>
                                    </p:animEffect>
                                    <p:set>
                                      <p:cBhvr>
                                        <p:cTn dur="1" fill="hold">
                                          <p:stCondLst>
                                            <p:cond delay="1000"/>
                                          </p:stCondLst>
                                        </p:cTn>
                                        <p:tgtEl>
                                          <p:spTgt spid="2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Network Solids</a:t>
            </a:r>
            <a:endParaRPr/>
          </a:p>
        </p:txBody>
      </p:sp>
      <p:sp>
        <p:nvSpPr>
          <p:cNvPr id="288" name="Google Shape;288;p39"/>
          <p:cNvSpPr txBox="1"/>
          <p:nvPr>
            <p:ph idx="1" type="body"/>
          </p:nvPr>
        </p:nvSpPr>
        <p:spPr>
          <a:xfrm>
            <a:off x="628650" y="1535112"/>
            <a:ext cx="4217987" cy="46418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100"/>
              <a:buFont typeface="Arial"/>
              <a:buNone/>
            </a:pPr>
            <a:r>
              <a:rPr b="0" i="0" lang="en-US" sz="2100" u="none">
                <a:solidFill>
                  <a:schemeClr val="dk1"/>
                </a:solidFill>
                <a:latin typeface="Times"/>
                <a:ea typeface="Times"/>
                <a:cs typeface="Times"/>
                <a:sym typeface="Times"/>
              </a:rPr>
              <a:t>Network solid:</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Consists of non-metal elements containing covalent bonds that connect their atoms in one large network; essentially consist of one giant molecule </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Example: Silicon dioxide (SiO</a:t>
            </a:r>
            <a:r>
              <a:rPr b="0" baseline="-25000" i="0" lang="en-US" sz="2100" u="none">
                <a:solidFill>
                  <a:schemeClr val="dk1"/>
                </a:solidFill>
                <a:latin typeface="Times"/>
                <a:ea typeface="Times"/>
                <a:cs typeface="Times"/>
                <a:sym typeface="Times"/>
              </a:rPr>
              <a:t>2</a:t>
            </a:r>
            <a:r>
              <a:rPr b="0" i="0" lang="en-US" sz="2100" u="none">
                <a:solidFill>
                  <a:schemeClr val="dk1"/>
                </a:solidFill>
                <a:latin typeface="Times"/>
                <a:ea typeface="Times"/>
                <a:cs typeface="Times"/>
                <a:sym typeface="Times"/>
              </a:rPr>
              <a:t>)</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Figure 2.34: (A) Atoms are bonded in a regular, repeating structure by covalent bonds (B) In real quartz crystals, billions of atoms are bonded together in the same repeating structure, forming one giant molecule.</a:t>
            </a:r>
            <a:endParaRPr/>
          </a:p>
          <a:p>
            <a:pPr indent="-95250" lvl="0" marL="22860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p:txBody>
      </p:sp>
      <p:pic>
        <p:nvPicPr>
          <p:cNvPr id="289" name="Google Shape;289;p39"/>
          <p:cNvPicPr preferRelativeResize="0"/>
          <p:nvPr/>
        </p:nvPicPr>
        <p:blipFill rotWithShape="1">
          <a:blip r:embed="rId3">
            <a:alphaModFix/>
          </a:blip>
          <a:srcRect b="0" l="0" r="0" t="0"/>
          <a:stretch/>
        </p:blipFill>
        <p:spPr>
          <a:xfrm>
            <a:off x="5426075" y="1535112"/>
            <a:ext cx="3030537" cy="2466975"/>
          </a:xfrm>
          <a:prstGeom prst="rect">
            <a:avLst/>
          </a:prstGeom>
          <a:noFill/>
          <a:ln>
            <a:noFill/>
          </a:ln>
        </p:spPr>
      </p:pic>
      <p:pic>
        <p:nvPicPr>
          <p:cNvPr id="290" name="Google Shape;290;p39"/>
          <p:cNvPicPr preferRelativeResize="0"/>
          <p:nvPr/>
        </p:nvPicPr>
        <p:blipFill rotWithShape="1">
          <a:blip r:embed="rId4">
            <a:alphaModFix/>
          </a:blip>
          <a:srcRect b="0" l="0" r="0" t="0"/>
          <a:stretch/>
        </p:blipFill>
        <p:spPr>
          <a:xfrm>
            <a:off x="5483225" y="4160837"/>
            <a:ext cx="3032125" cy="2439987"/>
          </a:xfrm>
          <a:prstGeom prst="rect">
            <a:avLst/>
          </a:prstGeom>
          <a:noFill/>
          <a:ln>
            <a:noFill/>
          </a:ln>
        </p:spPr>
      </p:pic>
      <p:sp>
        <p:nvSpPr>
          <p:cNvPr id="291" name="Google Shape;291;p39"/>
          <p:cNvSpPr txBox="1"/>
          <p:nvPr/>
        </p:nvSpPr>
        <p:spPr>
          <a:xfrm>
            <a:off x="3975100" y="6142037"/>
            <a:ext cx="1290637" cy="3397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2.34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628650" y="365125"/>
            <a:ext cx="7886700" cy="8318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Network Solids: Carbon (Diamond Form)</a:t>
            </a:r>
            <a:endParaRPr/>
          </a:p>
        </p:txBody>
      </p:sp>
      <p:sp>
        <p:nvSpPr>
          <p:cNvPr id="297" name="Google Shape;297;p40"/>
          <p:cNvSpPr txBox="1"/>
          <p:nvPr>
            <p:ph idx="1" type="body"/>
          </p:nvPr>
        </p:nvSpPr>
        <p:spPr>
          <a:xfrm>
            <a:off x="628650" y="1341437"/>
            <a:ext cx="4171950" cy="4835525"/>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000"/>
              <a:buFont typeface="Arial"/>
              <a:buNone/>
            </a:pPr>
            <a:r>
              <a:rPr b="1" i="0" lang="en-US" sz="2000" u="none">
                <a:solidFill>
                  <a:schemeClr val="dk1"/>
                </a:solidFill>
                <a:latin typeface="Times"/>
                <a:ea typeface="Times"/>
                <a:cs typeface="Times"/>
                <a:sym typeface="Times"/>
              </a:rPr>
              <a:t>Carbon (diamond form – network solid): </a:t>
            </a:r>
            <a:endParaRPr/>
          </a:p>
          <a:p>
            <a:pPr indent="-127000" lvl="0" marL="0" marR="0" rtl="0" algn="l">
              <a:lnSpc>
                <a:spcPct val="7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Each carbon atom is bonded to four other carbon atoms by covalent bonds</a:t>
            </a:r>
            <a:endParaRPr/>
          </a:p>
          <a:p>
            <a:pPr indent="-127000" lvl="0" marL="0" marR="0" rtl="0" algn="l">
              <a:lnSpc>
                <a:spcPct val="7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Forms strong 3-D structure</a:t>
            </a:r>
            <a:br>
              <a:rPr b="0" i="0" lang="en-US" sz="2000" u="none">
                <a:solidFill>
                  <a:schemeClr val="dk1"/>
                </a:solidFill>
                <a:latin typeface="Times"/>
                <a:ea typeface="Times"/>
                <a:cs typeface="Times"/>
                <a:sym typeface="Times"/>
              </a:rPr>
            </a:br>
            <a:endParaRPr/>
          </a:p>
          <a:p>
            <a:pPr indent="0" lvl="0" marL="0" marR="0" rtl="0" algn="l">
              <a:lnSpc>
                <a:spcPct val="70000"/>
              </a:lnSpc>
              <a:spcBef>
                <a:spcPts val="1000"/>
              </a:spcBef>
              <a:spcAft>
                <a:spcPts val="0"/>
              </a:spcAft>
              <a:buClr>
                <a:schemeClr val="dk1"/>
              </a:buClr>
              <a:buSzPts val="2000"/>
              <a:buFont typeface="Arial"/>
              <a:buNone/>
            </a:pPr>
            <a:r>
              <a:rPr b="1" i="0" lang="en-US" sz="2000" u="none">
                <a:solidFill>
                  <a:schemeClr val="dk1"/>
                </a:solidFill>
                <a:latin typeface="Times"/>
                <a:ea typeface="Times"/>
                <a:cs typeface="Times"/>
                <a:sym typeface="Times"/>
              </a:rPr>
              <a:t>Carbon (graphite form – not a network solid): </a:t>
            </a:r>
            <a:endParaRPr/>
          </a:p>
          <a:p>
            <a:pPr indent="-127000" lvl="0" marL="0" marR="0" rtl="0" algn="l">
              <a:lnSpc>
                <a:spcPct val="7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Each carbon atom forms covalent bonds with three other carbon atoms, forming sheets</a:t>
            </a:r>
            <a:endParaRPr/>
          </a:p>
          <a:p>
            <a:pPr indent="-127000" lvl="0" marL="0" marR="0" rtl="0" algn="l">
              <a:lnSpc>
                <a:spcPct val="7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Sheets are weakly attracted to each other and can slide around</a:t>
            </a:r>
            <a:endParaRPr/>
          </a:p>
          <a:p>
            <a:pPr indent="-127000" lvl="0" marL="0" marR="0" rtl="0" algn="l">
              <a:lnSpc>
                <a:spcPct val="70000"/>
              </a:lnSpc>
              <a:spcBef>
                <a:spcPts val="1000"/>
              </a:spcBef>
              <a:spcAft>
                <a:spcPts val="0"/>
              </a:spcAft>
              <a:buClr>
                <a:schemeClr val="dk1"/>
              </a:buClr>
              <a:buSzPts val="2000"/>
              <a:buFont typeface="Arial"/>
              <a:buChar char="•"/>
            </a:pPr>
            <a:r>
              <a:rPr b="0" i="0" lang="en-US" sz="2000" u="none">
                <a:solidFill>
                  <a:schemeClr val="dk1"/>
                </a:solidFill>
                <a:latin typeface="Times"/>
                <a:ea typeface="Times"/>
                <a:cs typeface="Times"/>
                <a:sym typeface="Times"/>
              </a:rPr>
              <a:t>As you write on paper, layers of graphite slide off the pencil tip and onto the page</a:t>
            </a:r>
            <a:endParaRPr/>
          </a:p>
        </p:txBody>
      </p:sp>
      <p:pic>
        <p:nvPicPr>
          <p:cNvPr id="298" name="Google Shape;298;p40"/>
          <p:cNvPicPr preferRelativeResize="0"/>
          <p:nvPr/>
        </p:nvPicPr>
        <p:blipFill rotWithShape="1">
          <a:blip r:embed="rId3">
            <a:alphaModFix/>
          </a:blip>
          <a:srcRect b="0" l="0" r="0" t="0"/>
          <a:stretch/>
        </p:blipFill>
        <p:spPr>
          <a:xfrm>
            <a:off x="5119687" y="1166812"/>
            <a:ext cx="3543300" cy="2249487"/>
          </a:xfrm>
          <a:prstGeom prst="rect">
            <a:avLst/>
          </a:prstGeom>
          <a:noFill/>
          <a:ln>
            <a:noFill/>
          </a:ln>
        </p:spPr>
      </p:pic>
      <p:pic>
        <p:nvPicPr>
          <p:cNvPr id="299" name="Google Shape;299;p40"/>
          <p:cNvPicPr preferRelativeResize="0"/>
          <p:nvPr/>
        </p:nvPicPr>
        <p:blipFill rotWithShape="1">
          <a:blip r:embed="rId4">
            <a:alphaModFix/>
          </a:blip>
          <a:srcRect b="0" l="0" r="0" t="0"/>
          <a:stretch/>
        </p:blipFill>
        <p:spPr>
          <a:xfrm>
            <a:off x="4875212" y="3519487"/>
            <a:ext cx="4030662" cy="2078037"/>
          </a:xfrm>
          <a:prstGeom prst="rect">
            <a:avLst/>
          </a:prstGeom>
          <a:noFill/>
          <a:ln>
            <a:noFill/>
          </a:ln>
        </p:spPr>
      </p:pic>
      <p:sp>
        <p:nvSpPr>
          <p:cNvPr id="300" name="Google Shape;300;p40"/>
          <p:cNvSpPr txBox="1"/>
          <p:nvPr/>
        </p:nvSpPr>
        <p:spPr>
          <a:xfrm>
            <a:off x="4719637" y="5700712"/>
            <a:ext cx="3943350" cy="83185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2.35: Diamond and graphite both contain covalent bonds but have very different properties due to their structure.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306" name="Google Shape;306;p41"/>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Describe a molecule of hydrogen.</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Why does neon gas consist of individual, unbonded neon atoms while chlorine exists as diatomic chlorine molecules?</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is a network solid?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05" name="Google Shape;105;p15"/>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Times"/>
                <a:ea typeface="Times"/>
                <a:cs typeface="Times"/>
                <a:sym typeface="Times"/>
              </a:rPr>
              <a:t>Distinguish between elements and compounds.</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cap="none" strike="noStrik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cap="none" strike="noStrike">
                <a:solidFill>
                  <a:schemeClr val="dk1"/>
                </a:solidFill>
                <a:latin typeface="Times"/>
                <a:ea typeface="Times"/>
                <a:cs typeface="Times"/>
                <a:sym typeface="Times"/>
              </a:rPr>
              <a:t>Compare the number of elements with the number of compounds on Earth.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900"/>
              <a:buFont typeface="Arial"/>
              <a:buNone/>
            </a:pPr>
            <a:r>
              <a:rPr b="1" i="0" lang="en-US" sz="2900" u="none">
                <a:solidFill>
                  <a:schemeClr val="dk1"/>
                </a:solidFill>
                <a:latin typeface="Arial"/>
                <a:ea typeface="Arial"/>
                <a:cs typeface="Arial"/>
                <a:sym typeface="Arial"/>
              </a:rPr>
              <a:t>Topic 2.4 Summary: How can atomic theory explain patterns in the </a:t>
            </a:r>
            <a:r>
              <a:rPr lang="en-US" sz="2900"/>
              <a:t>periodic</a:t>
            </a:r>
            <a:r>
              <a:rPr b="1" i="0" lang="en-US" sz="2900" u="none">
                <a:solidFill>
                  <a:schemeClr val="dk1"/>
                </a:solidFill>
                <a:latin typeface="Arial"/>
                <a:ea typeface="Arial"/>
                <a:cs typeface="Arial"/>
                <a:sym typeface="Arial"/>
              </a:rPr>
              <a:t> table?</a:t>
            </a:r>
            <a:endParaRPr/>
          </a:p>
        </p:txBody>
      </p:sp>
      <p:sp>
        <p:nvSpPr>
          <p:cNvPr id="312" name="Google Shape;312;p42"/>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The structure of atoms can be represented using simple diagrams.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Elements in chemical groups have similar electron arrangements.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The periodic table shows how properties of elements change in predictable ways.</a:t>
            </a:r>
            <a:endParaRPr/>
          </a:p>
        </p:txBody>
      </p:sp>
      <p:pic>
        <p:nvPicPr>
          <p:cNvPr id="313" name="Google Shape;313;p42"/>
          <p:cNvPicPr preferRelativeResize="0"/>
          <p:nvPr/>
        </p:nvPicPr>
        <p:blipFill rotWithShape="1">
          <a:blip r:embed="rId3">
            <a:alphaModFix/>
          </a:blip>
          <a:srcRect b="2222" l="0" r="0" t="2222"/>
          <a:stretch/>
        </p:blipFill>
        <p:spPr>
          <a:xfrm>
            <a:off x="4752340" y="2072640"/>
            <a:ext cx="3522980" cy="352298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2: Ionic compounds are made of ions.</a:t>
            </a:r>
            <a:endParaRPr/>
          </a:p>
        </p:txBody>
      </p:sp>
      <p:sp>
        <p:nvSpPr>
          <p:cNvPr id="111" name="Google Shape;111;p16"/>
          <p:cNvSpPr txBox="1"/>
          <p:nvPr>
            <p:ph idx="1" type="body"/>
          </p:nvPr>
        </p:nvSpPr>
        <p:spPr>
          <a:xfrm>
            <a:off x="628650" y="1825625"/>
            <a:ext cx="8194675"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a:ea typeface="Times"/>
                <a:cs typeface="Times"/>
                <a:sym typeface="Times"/>
              </a:rPr>
              <a:t>Ionic compound</a:t>
            </a:r>
            <a:r>
              <a:rPr b="0" i="0" lang="en-US" sz="2800" u="none" cap="none" strike="noStrike">
                <a:solidFill>
                  <a:schemeClr val="dk1"/>
                </a:solidFill>
                <a:latin typeface="Times"/>
                <a:ea typeface="Times"/>
                <a:cs typeface="Times"/>
                <a:sym typeface="Times"/>
              </a:rPr>
              <a:t>: a compound made of oppositely charged ions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Ions are held together with </a:t>
            </a:r>
            <a:r>
              <a:rPr b="1" i="0" lang="en-US" sz="2800" u="none" cap="none" strike="noStrike">
                <a:solidFill>
                  <a:schemeClr val="dk1"/>
                </a:solidFill>
                <a:latin typeface="Times"/>
                <a:ea typeface="Times"/>
                <a:cs typeface="Times"/>
                <a:sym typeface="Times"/>
              </a:rPr>
              <a:t>ionic bonds </a:t>
            </a:r>
            <a:r>
              <a:rPr b="0" i="0" lang="en-US" sz="2800" u="none" cap="none" strike="noStrike">
                <a:solidFill>
                  <a:schemeClr val="dk1"/>
                </a:solidFill>
                <a:latin typeface="Times"/>
                <a:ea typeface="Times"/>
                <a:cs typeface="Times"/>
                <a:sym typeface="Times"/>
              </a:rPr>
              <a:t>(a strong attraction between oppositely charged ions)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Ionic bonds are very strong</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Formation of Ionic Compounds</a:t>
            </a:r>
            <a:endParaRPr/>
          </a:p>
        </p:txBody>
      </p:sp>
      <p:sp>
        <p:nvSpPr>
          <p:cNvPr id="117" name="Google Shape;117;p17"/>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sng">
                <a:solidFill>
                  <a:schemeClr val="dk1"/>
                </a:solidFill>
                <a:latin typeface="Times"/>
                <a:ea typeface="Times"/>
                <a:cs typeface="Times"/>
                <a:sym typeface="Times"/>
              </a:rPr>
              <a:t>Binary</a:t>
            </a:r>
            <a:r>
              <a:rPr b="0" i="0" lang="en-US" sz="2800" u="none">
                <a:solidFill>
                  <a:schemeClr val="dk1"/>
                </a:solidFill>
                <a:latin typeface="Times"/>
                <a:ea typeface="Times"/>
                <a:cs typeface="Times"/>
                <a:sym typeface="Times"/>
              </a:rPr>
              <a:t> ionic compounds: </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Contain two elements (metal and a non-metal)</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Form when atoms of the metal element each lose one or more electrons to atoms of the non-metal element</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Results in the formation of ions that have full valence shells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Stability of a full valence shell drives the formation of compounds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Formation of Ionic Compounds: Sodium Chloride</a:t>
            </a:r>
            <a:endParaRPr/>
          </a:p>
        </p:txBody>
      </p:sp>
      <p:sp>
        <p:nvSpPr>
          <p:cNvPr id="123" name="Google Shape;123;p18"/>
          <p:cNvSpPr txBox="1"/>
          <p:nvPr>
            <p:ph idx="1" type="body"/>
          </p:nvPr>
        </p:nvSpPr>
        <p:spPr>
          <a:xfrm>
            <a:off x="628650" y="1825625"/>
            <a:ext cx="432435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Example: Sodium chloride (salt)</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Sodium (metal) reacts with chlorine (gas)</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Forms when sodium atoms each transfer one electron to chlorine atoms</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Each sodium atom becomes positive ion (Na</a:t>
            </a:r>
            <a:r>
              <a:rPr b="0" baseline="30000" i="0" lang="en-US" sz="2400" u="none">
                <a:solidFill>
                  <a:schemeClr val="dk1"/>
                </a:solidFill>
                <a:latin typeface="Times"/>
                <a:ea typeface="Times"/>
                <a:cs typeface="Times"/>
                <a:sym typeface="Times"/>
              </a:rPr>
              <a:t>+</a:t>
            </a:r>
            <a:r>
              <a:rPr b="0" i="0" lang="en-US" sz="2400" u="none">
                <a:solidFill>
                  <a:schemeClr val="dk1"/>
                </a:solidFill>
                <a:latin typeface="Times"/>
                <a:ea typeface="Times"/>
                <a:cs typeface="Times"/>
                <a:sym typeface="Times"/>
              </a:rPr>
              <a:t>)</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Each chlorine atom becomes a negative ion (Cl</a:t>
            </a:r>
            <a:r>
              <a:rPr b="0" baseline="30000" i="0" lang="en-US" sz="2400" u="none">
                <a:solidFill>
                  <a:schemeClr val="dk1"/>
                </a:solidFill>
                <a:latin typeface="Times"/>
                <a:ea typeface="Times"/>
                <a:cs typeface="Times"/>
                <a:sym typeface="Times"/>
              </a:rPr>
              <a:t>−</a:t>
            </a:r>
            <a:r>
              <a:rPr b="0" i="0" lang="en-US" sz="2400" u="none">
                <a:solidFill>
                  <a:schemeClr val="dk1"/>
                </a:solidFill>
                <a:latin typeface="Times"/>
                <a:ea typeface="Times"/>
                <a:cs typeface="Times"/>
                <a:sym typeface="Times"/>
              </a:rPr>
              <a:t>)</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p:txBody>
      </p:sp>
      <p:sp>
        <p:nvSpPr>
          <p:cNvPr id="124" name="Google Shape;124;p18"/>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125" name="Google Shape;125;p18"/>
          <p:cNvPicPr preferRelativeResize="0"/>
          <p:nvPr/>
        </p:nvPicPr>
        <p:blipFill rotWithShape="1">
          <a:blip r:embed="rId3">
            <a:alphaModFix/>
          </a:blip>
          <a:srcRect b="0" l="0" r="0" t="0"/>
          <a:stretch/>
        </p:blipFill>
        <p:spPr>
          <a:xfrm>
            <a:off x="5216525" y="1978025"/>
            <a:ext cx="3187700" cy="3762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628650" y="365125"/>
            <a:ext cx="7886700" cy="83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Formation of Ionic Compounds: Sodium Chloride (continued)</a:t>
            </a:r>
            <a:endParaRPr/>
          </a:p>
        </p:txBody>
      </p:sp>
      <p:sp>
        <p:nvSpPr>
          <p:cNvPr id="131" name="Google Shape;131;p19"/>
          <p:cNvSpPr txBox="1"/>
          <p:nvPr>
            <p:ph idx="1" type="body"/>
          </p:nvPr>
        </p:nvSpPr>
        <p:spPr>
          <a:xfrm>
            <a:off x="628650" y="1203325"/>
            <a:ext cx="7634287" cy="49736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Valence shells of both the sodium ion (Na</a:t>
            </a:r>
            <a:r>
              <a:rPr b="0" baseline="30000" i="0" lang="en-US" sz="2100" u="none">
                <a:solidFill>
                  <a:schemeClr val="dk1"/>
                </a:solidFill>
                <a:latin typeface="Times"/>
                <a:ea typeface="Times"/>
                <a:cs typeface="Times"/>
                <a:sym typeface="Times"/>
              </a:rPr>
              <a:t>+</a:t>
            </a:r>
            <a:r>
              <a:rPr b="0" i="0" lang="en-US" sz="2100" u="none">
                <a:solidFill>
                  <a:schemeClr val="dk1"/>
                </a:solidFill>
                <a:latin typeface="Times"/>
                <a:ea typeface="Times"/>
                <a:cs typeface="Times"/>
                <a:sym typeface="Times"/>
              </a:rPr>
              <a:t>) and chlorine ion (Cl</a:t>
            </a:r>
            <a:r>
              <a:rPr b="0" baseline="30000" i="0" lang="en-US" sz="2100" u="none">
                <a:solidFill>
                  <a:schemeClr val="dk1"/>
                </a:solidFill>
                <a:latin typeface="Times"/>
                <a:ea typeface="Times"/>
                <a:cs typeface="Times"/>
                <a:sym typeface="Times"/>
              </a:rPr>
              <a:t>−</a:t>
            </a:r>
            <a:r>
              <a:rPr b="0" i="0" lang="en-US" sz="2100" u="none">
                <a:solidFill>
                  <a:schemeClr val="dk1"/>
                </a:solidFill>
                <a:latin typeface="Times"/>
                <a:ea typeface="Times"/>
                <a:cs typeface="Times"/>
                <a:sym typeface="Times"/>
              </a:rPr>
              <a:t>) are full</a:t>
            </a:r>
            <a:endParaRPr/>
          </a:p>
          <a:p>
            <a:pPr indent="-228600" lvl="0" marL="22860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Recall: The stability of a full valence shell drives the formation of compounds</a:t>
            </a:r>
            <a:endParaRPr/>
          </a:p>
          <a:p>
            <a:pPr indent="-228600" lvl="0" marL="22860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a:p>
            <a:pPr indent="-95250" lvl="0" marL="22860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p:txBody>
      </p:sp>
      <p:sp>
        <p:nvSpPr>
          <p:cNvPr id="132" name="Google Shape;132;p19"/>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133" name="Google Shape;133;p19"/>
          <p:cNvPicPr preferRelativeResize="0"/>
          <p:nvPr/>
        </p:nvPicPr>
        <p:blipFill rotWithShape="1">
          <a:blip r:embed="rId3">
            <a:alphaModFix/>
          </a:blip>
          <a:srcRect b="0" l="0" r="0" t="0"/>
          <a:stretch/>
        </p:blipFill>
        <p:spPr>
          <a:xfrm>
            <a:off x="863600" y="2640012"/>
            <a:ext cx="7162800" cy="4043362"/>
          </a:xfrm>
          <a:prstGeom prst="rect">
            <a:avLst/>
          </a:prstGeom>
          <a:noFill/>
          <a:ln>
            <a:noFill/>
          </a:ln>
        </p:spPr>
      </p:pic>
      <p:sp>
        <p:nvSpPr>
          <p:cNvPr id="134" name="Google Shape;134;p19"/>
          <p:cNvSpPr txBox="1"/>
          <p:nvPr/>
        </p:nvSpPr>
        <p:spPr>
          <a:xfrm>
            <a:off x="6719887" y="2386012"/>
            <a:ext cx="1306512" cy="3397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628650" y="508000"/>
            <a:ext cx="7886700" cy="6762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The Structure of Ionic Compounds</a:t>
            </a:r>
            <a:endParaRPr/>
          </a:p>
        </p:txBody>
      </p:sp>
      <p:sp>
        <p:nvSpPr>
          <p:cNvPr id="140" name="Google Shape;140;p20"/>
          <p:cNvSpPr txBox="1"/>
          <p:nvPr>
            <p:ph idx="1" type="body"/>
          </p:nvPr>
        </p:nvSpPr>
        <p:spPr>
          <a:xfrm>
            <a:off x="628650" y="1265237"/>
            <a:ext cx="8074025" cy="49117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Ionic compounds consist of positive and negative ions arranged in regular repeating patterns called </a:t>
            </a:r>
            <a:r>
              <a:rPr b="0" i="1" lang="en-US" sz="2400" u="none">
                <a:solidFill>
                  <a:schemeClr val="dk1"/>
                </a:solidFill>
                <a:latin typeface="Times"/>
                <a:ea typeface="Times"/>
                <a:cs typeface="Times"/>
                <a:sym typeface="Times"/>
              </a:rPr>
              <a:t>lattices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Example: Sodium chloride</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Sodium chloride crystals consist of sodium and chloride ions arranged in a lattice</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141" name="Google Shape;141;p20"/>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142" name="Google Shape;142;p20"/>
          <p:cNvPicPr preferRelativeResize="0"/>
          <p:nvPr/>
        </p:nvPicPr>
        <p:blipFill rotWithShape="1">
          <a:blip r:embed="rId3">
            <a:alphaModFix/>
          </a:blip>
          <a:srcRect b="0" l="0" r="0" t="0"/>
          <a:stretch/>
        </p:blipFill>
        <p:spPr>
          <a:xfrm>
            <a:off x="927100" y="3522662"/>
            <a:ext cx="2693987" cy="2876550"/>
          </a:xfrm>
          <a:prstGeom prst="rect">
            <a:avLst/>
          </a:prstGeom>
          <a:noFill/>
          <a:ln>
            <a:noFill/>
          </a:ln>
        </p:spPr>
      </p:pic>
      <p:pic>
        <p:nvPicPr>
          <p:cNvPr id="143" name="Google Shape;143;p20"/>
          <p:cNvPicPr preferRelativeResize="0"/>
          <p:nvPr/>
        </p:nvPicPr>
        <p:blipFill rotWithShape="1">
          <a:blip r:embed="rId4">
            <a:alphaModFix/>
          </a:blip>
          <a:srcRect b="0" l="0" r="0" t="0"/>
          <a:stretch/>
        </p:blipFill>
        <p:spPr>
          <a:xfrm>
            <a:off x="3743325" y="3522662"/>
            <a:ext cx="2738437" cy="3060700"/>
          </a:xfrm>
          <a:prstGeom prst="rect">
            <a:avLst/>
          </a:prstGeom>
          <a:noFill/>
          <a:ln>
            <a:noFill/>
          </a:ln>
        </p:spPr>
      </p:pic>
      <p:sp>
        <p:nvSpPr>
          <p:cNvPr id="144" name="Google Shape;144;p20"/>
          <p:cNvSpPr txBox="1"/>
          <p:nvPr/>
        </p:nvSpPr>
        <p:spPr>
          <a:xfrm>
            <a:off x="6602412" y="3721100"/>
            <a:ext cx="2103437" cy="206216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Figure 2.24: A) Cubic structure of sodium chloride crystals. B) Sodium chloride crystals consist of sodium and chloride ions arranged in</a:t>
            </a:r>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 repeating pattern.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Properties of Ionic Compounds: High Melting Points</a:t>
            </a:r>
            <a:endParaRPr/>
          </a:p>
        </p:txBody>
      </p:sp>
      <p:sp>
        <p:nvSpPr>
          <p:cNvPr id="151" name="Google Shape;151;p2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Ionic compounds have high melting points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Melting requires breaking ionic bonds: the strong forces holding the ions together in the lattice structure</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A large amount of energy is required to break ionic bonds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Example: Melting point of sodium chloride is 801°C</a:t>
            </a:r>
            <a:endParaRPr/>
          </a:p>
        </p:txBody>
      </p:sp>
      <p:sp>
        <p:nvSpPr>
          <p:cNvPr id="152" name="Google Shape;152;p21"/>
          <p:cNvSpPr txBox="1"/>
          <p:nvPr/>
        </p:nvSpPr>
        <p:spPr>
          <a:xfrm>
            <a:off x="1408112" y="2101850"/>
            <a:ext cx="1857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