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2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2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2.5: How do we name and write formulas for compounds?</a:t>
            </a: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628650" y="1825625"/>
            <a:ext cx="4248150" cy="457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chemical name of an ionic compound communicates its composition.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You can determine the formula of an ionic compound from its name.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Multivalent metals form more than one ion.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Polyatomic ions are made up of more than one atom.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Names and formulas of covalent compounds reflect their molecular structure.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611" l="0" r="0" t="611"/>
          <a:stretch/>
        </p:blipFill>
        <p:spPr>
          <a:xfrm>
            <a:off x="4808765" y="2073728"/>
            <a:ext cx="3706585" cy="370658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628650" y="579437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Formulas of Ionic Compounds (continued)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628650" y="1144587"/>
            <a:ext cx="8074025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When writing the formula of a binary ionic compound, you first need to determine the charges on the ion.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For non-metals: Look at the periodic table or refer to Table 2.5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For metals: Look at the periodic table. Some metals can form more than one ion (each ion has a different charge).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3825" y="3149600"/>
            <a:ext cx="6151562" cy="35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822325" y="5099050"/>
            <a:ext cx="2770187" cy="1077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2.39: The periodic table lists the charges of ions commonly formed by the various elements.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628650" y="609600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the Formulas of Ionic Compounds (Step 1)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628650" y="1435100"/>
            <a:ext cx="8074025" cy="474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chemical formula for calcium chloride?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1: Identify each ion and its charge 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Look at the periodic table to find the ion charge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Calcium is a Group 2 metal, so its ion charge is 2+: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</a:t>
            </a:r>
            <a:r>
              <a:rPr b="1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2+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Chlorine is a Group 17 non-metal, so its ion charge is 1-: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</a:t>
            </a:r>
            <a:r>
              <a:rPr b="1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628650" y="477837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the Formulas of Ionic Compounds (Step 2)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628650" y="1158875"/>
            <a:ext cx="8074025" cy="5018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chemical formula for calcium chloride?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2: Determine the number of ions needed to balance positive charges with negative charges.</a:t>
            </a:r>
            <a:endParaRPr/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calcium ion (Ca</a:t>
            </a:r>
            <a:r>
              <a:rPr b="0" baseline="30000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2+</a:t>
            </a:r>
            <a:r>
              <a:rPr b="0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baseline="30000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has a charge of 2+</a:t>
            </a:r>
            <a:endParaRPr/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chloride ion (Cl</a:t>
            </a:r>
            <a:r>
              <a:rPr b="0" baseline="30000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b="0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 has a charge of 1-</a:t>
            </a:r>
            <a:endParaRPr/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Therefore, two chloride ions are needed to balance the positive charge of one calcium 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175" y="4516437"/>
            <a:ext cx="6450012" cy="185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628650" y="627062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the Formulas of Ionic Compounds (Step 3)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628650" y="1435100"/>
            <a:ext cx="8074025" cy="474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chemical formula for calcium chloride?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3: Use subscripts to write the formula (do not include a subscript if the subscript would be “1”). Remember to write the metal ion first.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Recall: Two chloride ions are needed to balance the positive charge of one calcium ion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Therefore, the formula for calcium chloride is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CaCl</a:t>
            </a:r>
            <a:r>
              <a:rPr b="1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a formula unit and how does it relate to the formula for an ionic compound?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Even though ionic compounds are made up of charged particles, they are electrically neutral. Why is this?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Questions</a:t>
            </a:r>
            <a:endParaRPr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P. 86 #1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P. 87 #1, 2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P. 95 #1, 2(a,c,e,f), 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3: Multivalent metals form more than one ion.</a:t>
            </a:r>
            <a:endParaRPr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628650" y="1825625"/>
            <a:ext cx="43688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Multivalent metal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 metal element that can form two or more types of ions with different charges</a:t>
            </a:r>
            <a:b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Copper can form ions with a 1+ or 2+ charge</a:t>
            </a:r>
            <a:endParaRPr/>
          </a:p>
          <a:p>
            <a:pPr indent="-15875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Roman numeral is written after the name of the metal to distinguish between the ions</a:t>
            </a:r>
            <a:endParaRPr/>
          </a:p>
          <a:p>
            <a:pPr indent="-15875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Cu</a:t>
            </a:r>
            <a:r>
              <a:rPr b="0" baseline="30000" i="0" lang="en-US" sz="25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 b="0" i="0" lang="en-US" sz="25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copper(I)</a:t>
            </a:r>
            <a:endParaRPr/>
          </a:p>
          <a:p>
            <a:pPr indent="-15875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Cu</a:t>
            </a:r>
            <a:r>
              <a:rPr b="0" baseline="30000" i="0" lang="en-US" sz="25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2+</a:t>
            </a:r>
            <a:r>
              <a:rPr b="0" i="0" lang="en-US" sz="25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r>
              <a:rPr b="0" baseline="30000" i="0" lang="en-US" sz="25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25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copper(II)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5425" y="1825625"/>
            <a:ext cx="3052762" cy="262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5446712" y="4616450"/>
            <a:ext cx="2770187" cy="15700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2.41: Although both of these compounds contain copper and oxygen, copper(II) oxide, CuO, is black and copper(I) oxide, Cu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O, is red.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Formulas for Ionic Compounds Containing Multivalent Metals</a:t>
            </a:r>
            <a:endParaRPr/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628650" y="1825625"/>
            <a:ext cx="804227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 write the chemical formula of a compound with a multivalent metal, follow the same process as for binary ionic compounds.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Difference: You cannot tell the charge on the metal ion by looking at the periodic table alone, since there will be multiple charges listed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Look at the Roman numeral in the name, which will tell you the charge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chromium(III) chloride tells you that the chromium ion is Cr</a:t>
            </a:r>
            <a:r>
              <a:rPr b="0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3+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baseline="3000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Formulas for Ionic Compounds Containing Multivalent Metals (continued)</a:t>
            </a:r>
            <a:endParaRPr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628650" y="5675312"/>
            <a:ext cx="8042275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1822450"/>
            <a:ext cx="8115300" cy="37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628650" y="723900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Formulas for Ionic Compounds Containing Multivalent Metals (Step 1)</a:t>
            </a:r>
            <a:endParaRPr/>
          </a:p>
        </p:txBody>
      </p:sp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628650" y="1779587"/>
            <a:ext cx="8074025" cy="439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chemical formula for chromium(III) chloride?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1: Identify each ion and its charge. 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Look at the periodic table to find the ion charge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Chromium is a multivalent metal (ion charge can be 3+ or 2+). 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Its ion charge is 3+ since its name contains the Roman numeral “III”: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Cr</a:t>
            </a:r>
            <a:r>
              <a:rPr b="1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3+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Chlorine is a Group 17 metal, so its ion charge is 1-: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</a:t>
            </a:r>
            <a:r>
              <a:rPr b="1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1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1: </a:t>
            </a: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chemical name of an ionic compound communicates its composition.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Binary ionic compound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Made up of ions of one metal element and ions of one non-metal element; joined by ionic bonds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Binary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 chemistry means “composed of two elements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9862" y="3749675"/>
            <a:ext cx="4535487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81050" y="4114800"/>
            <a:ext cx="3046412" cy="20621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2.36: Potassium iodide is a binary ionic compound that is added to table salt to prevent iodine deficiency. Seaweed contains compounds that include iodide ion. Iodine deficiency leads to swellings called goitres.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628650" y="708025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Formulas for Ionic Compounds Containing Multivalent Metals (Step 2)</a:t>
            </a:r>
            <a:endParaRPr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628650" y="1681162"/>
            <a:ext cx="8074025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chemical formula for chromium(III) chloride?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2: Determine the number of ions needed to balance positive charges with negative charges.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chromium ion (Cr</a:t>
            </a:r>
            <a:r>
              <a:rPr b="0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3+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has a charge of 3+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chloride ion (Cl</a:t>
            </a:r>
            <a:r>
              <a:rPr b="0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 has a charge of 1-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Therefore, three chloride ions are needed to balance the positive charge of one chromium 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628650" y="838200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Formulas for Ionic Compounds Containing Multivalent Metals (Step 3)</a:t>
            </a:r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628650" y="1862137"/>
            <a:ext cx="807402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chemical formula for chromium(III) chloride?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3: Use subscripts to write the formula (do not include a subscript if the subscript would be “1”). Remember to write the metal ion first.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Recall: Three chloride ions are needed to balance the positive charge of one chromium ion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Therefore, the formula for chromium(III) chloride is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CrCl</a:t>
            </a:r>
            <a:r>
              <a:rPr b="1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628650" y="806450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Naming an Ionic Compound with a Multivalent Metal (Step 1)</a:t>
            </a:r>
            <a:endParaRPr/>
          </a:p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628650" y="1878012"/>
            <a:ext cx="8074025" cy="429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name of Fe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1: Identify each ion and its charge 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Look at the periodic table to find the ion charge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Iron is a multivalent metal (ion charge can be 2+ or 3+): 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Fe</a:t>
            </a:r>
            <a:r>
              <a:rPr b="1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2+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or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Fe</a:t>
            </a:r>
            <a:r>
              <a:rPr b="1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3+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Oxygen’s ion charge is 2-: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1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2-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628650" y="773112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Formulas for Ionic Compounds Containing Multivalent Metals (Step 2)</a:t>
            </a:r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628650" y="1893887"/>
            <a:ext cx="8074025" cy="428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name of Fe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2: Determine the ratio of ions in the compound.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According to the formula, the compound has 2 iron (Fe) ions for every 3 oxide (O) ions</a:t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628650" y="674687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Formulas for Ionic Compounds Containing Multivalent Metals (Step 3)</a:t>
            </a:r>
            <a:endParaRPr/>
          </a:p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628650" y="1435100"/>
            <a:ext cx="8074025" cy="474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name of Fe</a:t>
            </a:r>
            <a:r>
              <a:rPr b="0" baseline="-2500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0" baseline="-2500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?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3: The compound must be electrically neutral. Which of the two possible iron ions achieves this balance?</a:t>
            </a:r>
            <a:endParaRPr/>
          </a:p>
          <a:p>
            <a:pPr indent="-1397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Recall: 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Iron is a multivalent metal (ion charge can be 2+ or 3+):  </a:t>
            </a:r>
            <a:r>
              <a:rPr b="1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Fe</a:t>
            </a:r>
            <a:r>
              <a:rPr b="1" baseline="3000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2+</a:t>
            </a:r>
            <a:r>
              <a:rPr b="1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or </a:t>
            </a:r>
            <a:r>
              <a:rPr b="1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Fe</a:t>
            </a:r>
            <a:r>
              <a:rPr b="1" baseline="3000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3+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Oxygen’s ion charge is 2-: </a:t>
            </a:r>
            <a:r>
              <a:rPr b="1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1" baseline="3000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2-</a:t>
            </a:r>
            <a:endParaRPr/>
          </a:p>
          <a:p>
            <a:pPr indent="-1397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Since there are 3 oxide ions, there is an overall negative charge of 6- [calculation: 3 x (2-) = 6-]</a:t>
            </a:r>
            <a:endParaRPr/>
          </a:p>
          <a:p>
            <a:pPr indent="-1397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Since there are 2 iron ions, they must each have a charge of 3+ to give an overall positive charge of 6+ [calculation: 2 x (3+) = 6+]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Therefore the iron ion in this compound is </a:t>
            </a:r>
            <a:r>
              <a:rPr b="1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Fe</a:t>
            </a:r>
            <a:r>
              <a:rPr b="1" baseline="3000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3+</a:t>
            </a:r>
            <a:endParaRPr/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baseline="30000" i="0" sz="2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628650" y="757237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Formulas for Ionic Compounds Containing Multivalent Metals (Step 4)</a:t>
            </a:r>
            <a:endParaRPr/>
          </a:p>
        </p:txBody>
      </p:sp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628650" y="1909762"/>
            <a:ext cx="8074025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name of Fe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4: Write the name of the compound using a Roman numeral to indicate the charge of the metal ion.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Recall: The iron ion in this compound is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Fe</a:t>
            </a:r>
            <a:r>
              <a:rPr b="1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3+</a:t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Therefore, the name of Fe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is iron(III) oxide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Explain why copper is able to form two different compounds with oxygen (and write both their names and formulae).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Why are Roman numerals included in the names of multivalent metal ions?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60" name="Google Shape;260;p39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P. 89 #1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P. 90 #1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P. 95 #5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4: Polyatomic ions are made up of more than one atom.</a:t>
            </a:r>
            <a:endParaRPr/>
          </a:p>
        </p:txBody>
      </p:sp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628650" y="1825625"/>
            <a:ext cx="43053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Polyatomic ion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an ion made up of two or more covalently bonded atoms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carbonate ion (CO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0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2-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 carbon atom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 oxygen atoms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 are a limited number of polyatomic ions that regularly occur in compounds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67" name="Google Shape;26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1450" y="1690687"/>
            <a:ext cx="3263900" cy="312261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 txBox="1"/>
          <p:nvPr/>
        </p:nvSpPr>
        <p:spPr>
          <a:xfrm>
            <a:off x="5499100" y="5060950"/>
            <a:ext cx="2770187" cy="1077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2.43: Shellfish use calcium carbonate to make their shells. The carbonate ion is shown here.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Polyatomic Ions</a:t>
            </a:r>
            <a:endParaRPr/>
          </a:p>
        </p:txBody>
      </p:sp>
      <p:pic>
        <p:nvPicPr>
          <p:cNvPr id="274" name="Google Shape;27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" y="1943100"/>
            <a:ext cx="90170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628650" y="617537"/>
            <a:ext cx="7886700" cy="83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Names of Binary Ionic Compounds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628650" y="1450975"/>
            <a:ext cx="7886700" cy="472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name of a binary ionic compound comes from the name of its elements.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potassium iodide</a:t>
            </a:r>
            <a:b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endParaRPr b="1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524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first part names the positive ion, potassium (K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 a binary ionic compound, the positive ion is always a metal and its name is the same as the name of its element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524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second part names the negative ion, iodide (I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 a binary ionic compound, the negative ion is always a non-metal and has the suffix 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–ide</a:t>
            </a:r>
            <a:endParaRPr/>
          </a:p>
          <a:p>
            <a:pPr indent="-22860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negative ion of iodine is iodide</a:t>
            </a:r>
            <a:endParaRPr/>
          </a:p>
          <a:p>
            <a:pPr indent="-107950" lvl="1" marL="68580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079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>
            <p:ph type="title"/>
          </p:nvPr>
        </p:nvSpPr>
        <p:spPr>
          <a:xfrm>
            <a:off x="628650" y="708025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Chemical Formulas of a Compound with a Polyatomic Ion (Step 1)</a:t>
            </a:r>
            <a:endParaRPr/>
          </a:p>
        </p:txBody>
      </p:sp>
      <p:sp>
        <p:nvSpPr>
          <p:cNvPr id="280" name="Google Shape;280;p42"/>
          <p:cNvSpPr txBox="1"/>
          <p:nvPr>
            <p:ph idx="1" type="body"/>
          </p:nvPr>
        </p:nvSpPr>
        <p:spPr>
          <a:xfrm>
            <a:off x="628650" y="1730375"/>
            <a:ext cx="8074025" cy="4446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chemical formula for calcium nitrate?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1: Identify each ion and its charge. Use Table 2.7 to find the formula of the polyatomic ion.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Look at the periodic table to find the ion charge of calcium. Use Table 2.7 to find the formula and charge of nitrate.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Calcium is a Group 2 metal, so its ion charge is 2+: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</a:t>
            </a:r>
            <a:r>
              <a:rPr b="1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2+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Nitrate: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</a:t>
            </a:r>
            <a:r>
              <a:rPr b="1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1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/>
          <p:nvPr>
            <p:ph type="title"/>
          </p:nvPr>
        </p:nvSpPr>
        <p:spPr>
          <a:xfrm>
            <a:off x="628650" y="514350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Chemical Formulas of a Compound with a Polyatomic Ion (Step 2)</a:t>
            </a:r>
            <a:endParaRPr/>
          </a:p>
        </p:txBody>
      </p:sp>
      <p:sp>
        <p:nvSpPr>
          <p:cNvPr id="286" name="Google Shape;286;p43"/>
          <p:cNvSpPr txBox="1"/>
          <p:nvPr>
            <p:ph idx="1" type="body"/>
          </p:nvPr>
        </p:nvSpPr>
        <p:spPr>
          <a:xfrm>
            <a:off x="628650" y="1241425"/>
            <a:ext cx="8074025" cy="4935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chemical formula for calcium nitrate?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2: Determine the number of ions needed to balance positive charges with negative charges.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calcium ion (Ca</a:t>
            </a:r>
            <a:r>
              <a:rPr b="0" baseline="3000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2+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baseline="3000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has a charge of 2+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nitrate ion (NO</a:t>
            </a:r>
            <a:r>
              <a:rPr b="0" baseline="-2500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0" baseline="3000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 has a charge of 1-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Therefore, two nitrate ions are needed to balance the positive charge of one calcium 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87" name="Google Shape;28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62" y="4875212"/>
            <a:ext cx="7848600" cy="14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type="title"/>
          </p:nvPr>
        </p:nvSpPr>
        <p:spPr>
          <a:xfrm>
            <a:off x="628650" y="593725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Chemical Formulas of a Compound with a Polyatomic Ion (Step 3)</a:t>
            </a:r>
            <a:endParaRPr/>
          </a:p>
        </p:txBody>
      </p:sp>
      <p:sp>
        <p:nvSpPr>
          <p:cNvPr id="293" name="Google Shape;293;p44"/>
          <p:cNvSpPr txBox="1"/>
          <p:nvPr>
            <p:ph idx="1" type="body"/>
          </p:nvPr>
        </p:nvSpPr>
        <p:spPr>
          <a:xfrm>
            <a:off x="628650" y="1435100"/>
            <a:ext cx="8074025" cy="474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chemical formula for calcium nitrate?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3: Use subscripts to write the formula (do not include a subscript if the subscript would be “1”). </a:t>
            </a:r>
            <a:b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b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the polyatomic ion is going to take a subscript, use parentheses to enclose the polyatomic ion before adding the subscript.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Recall: Two nitrate ions are needed to balance the positive charge of one calcium ion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Therefore, the formula for calcium nitrate is 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Ca(NO</a:t>
            </a:r>
            <a:r>
              <a:rPr b="1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1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99" name="Google Shape;299;p45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a polyatomic ion?</a:t>
            </a:r>
            <a:endParaRPr/>
          </a:p>
          <a:p>
            <a:pPr indent="-3365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are parentheses used in writing formulas containing polyatomic ions?</a:t>
            </a:r>
            <a:endParaRPr/>
          </a:p>
          <a:p>
            <a:pPr indent="-3365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Give the names and chemical formulas of two different polyatomic ions that contain nitrogen and oxygen.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305" name="Google Shape;305;p46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P. 91 # 1, 2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P. 95 # 6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5: Names and formulas of covalent compounds reflect their molecular structure.</a:t>
            </a:r>
            <a:endParaRPr/>
          </a:p>
        </p:txBody>
      </p:sp>
      <p:sp>
        <p:nvSpPr>
          <p:cNvPr id="311" name="Google Shape;311;p47"/>
          <p:cNvSpPr txBox="1"/>
          <p:nvPr>
            <p:ph idx="1" type="body"/>
          </p:nvPr>
        </p:nvSpPr>
        <p:spPr>
          <a:xfrm>
            <a:off x="628650" y="1825625"/>
            <a:ext cx="4125912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Binary covalent compound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 compound made up of the atoms of two elements joined by covalent bonds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sulfur hexafluoride (SF</a:t>
            </a:r>
            <a:r>
              <a:rPr b="0" baseline="-2500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6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2" name="Google Shape;312;p47"/>
          <p:cNvSpPr txBox="1"/>
          <p:nvPr/>
        </p:nvSpPr>
        <p:spPr>
          <a:xfrm>
            <a:off x="835025" y="5099050"/>
            <a:ext cx="4113212" cy="1077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2.44: Sulfur hexafluoride (SF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is a gas that does not conduct thermal energy well. It is used to insulate double-glazed windows.</a:t>
            </a:r>
            <a:endParaRPr/>
          </a:p>
        </p:txBody>
      </p:sp>
      <p:pic>
        <p:nvPicPr>
          <p:cNvPr id="313" name="Google Shape;3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0325" y="2106612"/>
            <a:ext cx="3278187" cy="35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/>
          <p:nvPr>
            <p:ph type="title"/>
          </p:nvPr>
        </p:nvSpPr>
        <p:spPr>
          <a:xfrm>
            <a:off x="628650" y="-1111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Names of Binary Covalent Compounds</a:t>
            </a:r>
            <a:endParaRPr/>
          </a:p>
        </p:txBody>
      </p:sp>
      <p:sp>
        <p:nvSpPr>
          <p:cNvPr id="319" name="Google Shape;319;p48"/>
          <p:cNvSpPr txBox="1"/>
          <p:nvPr>
            <p:ph idx="1" type="body"/>
          </p:nvPr>
        </p:nvSpPr>
        <p:spPr>
          <a:xfrm>
            <a:off x="628650" y="1012825"/>
            <a:ext cx="7764462" cy="5164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names of binary covalent compounds have prefixes (Table 2.8) to indicate how many atoms of are present in one molecule of the compound.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1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Mono-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is used only for the second element in the name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 prefix: </a:t>
            </a:r>
            <a:r>
              <a:rPr b="0" i="1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mono-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is implied (example: carbon monoxide)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When </a:t>
            </a:r>
            <a:r>
              <a:rPr b="0" i="1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mono-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comes before -</a:t>
            </a:r>
            <a:r>
              <a:rPr b="0" i="1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oxide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an “o” is dropped (</a:t>
            </a:r>
            <a:r>
              <a:rPr b="0" i="1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monoxide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not </a:t>
            </a:r>
            <a:r>
              <a:rPr b="0" i="1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monooxide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/>
          </a:p>
        </p:txBody>
      </p:sp>
      <p:pic>
        <p:nvPicPr>
          <p:cNvPr id="320" name="Google Shape;32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9512" y="3836987"/>
            <a:ext cx="6784975" cy="277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 txBox="1"/>
          <p:nvPr>
            <p:ph type="title"/>
          </p:nvPr>
        </p:nvSpPr>
        <p:spPr>
          <a:xfrm>
            <a:off x="628650" y="838200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Naming a Binary Covalent Compound (Step 1)</a:t>
            </a:r>
            <a:endParaRPr/>
          </a:p>
        </p:txBody>
      </p:sp>
      <p:sp>
        <p:nvSpPr>
          <p:cNvPr id="326" name="Google Shape;326;p49"/>
          <p:cNvSpPr txBox="1"/>
          <p:nvPr>
            <p:ph idx="1" type="body"/>
          </p:nvPr>
        </p:nvSpPr>
        <p:spPr>
          <a:xfrm>
            <a:off x="628650" y="2024062"/>
            <a:ext cx="8074025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name of NO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1: Name the leftmost element in the formula first.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first element is N (nitrogen).</a:t>
            </a:r>
            <a:endParaRPr b="1" baseline="3000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"/>
          <p:cNvSpPr txBox="1"/>
          <p:nvPr>
            <p:ph type="title"/>
          </p:nvPr>
        </p:nvSpPr>
        <p:spPr>
          <a:xfrm>
            <a:off x="628650" y="788987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Naming a Binary Covalent Compound (Step 2)</a:t>
            </a:r>
            <a:endParaRPr/>
          </a:p>
        </p:txBody>
      </p:sp>
      <p:sp>
        <p:nvSpPr>
          <p:cNvPr id="332" name="Google Shape;332;p50"/>
          <p:cNvSpPr txBox="1"/>
          <p:nvPr>
            <p:ph idx="1" type="body"/>
          </p:nvPr>
        </p:nvSpPr>
        <p:spPr>
          <a:xfrm>
            <a:off x="628650" y="1958975"/>
            <a:ext cx="8074025" cy="421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name of NO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2: Name the second element, making sure the name ends with the suffix </a:t>
            </a:r>
            <a:r>
              <a:rPr b="1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–ide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second element is O (oxygen), which becomes oxide.</a:t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1"/>
          <p:cNvSpPr txBox="1"/>
          <p:nvPr>
            <p:ph type="title"/>
          </p:nvPr>
        </p:nvSpPr>
        <p:spPr>
          <a:xfrm>
            <a:off x="628650" y="773112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Naming a Binary Covalent Compound (Step 3)</a:t>
            </a:r>
            <a:endParaRPr/>
          </a:p>
        </p:txBody>
      </p:sp>
      <p:sp>
        <p:nvSpPr>
          <p:cNvPr id="338" name="Google Shape;338;p51"/>
          <p:cNvSpPr txBox="1"/>
          <p:nvPr>
            <p:ph idx="1" type="body"/>
          </p:nvPr>
        </p:nvSpPr>
        <p:spPr>
          <a:xfrm>
            <a:off x="628650" y="1747837"/>
            <a:ext cx="8074025" cy="442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name of NO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?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3: Add a prefix to each element’s name to indicate the number of atoms of each element in a molecule of a compound. If the first element would get the prefix </a:t>
            </a:r>
            <a:r>
              <a:rPr b="1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mono</a:t>
            </a: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do no include that prefix.</a:t>
            </a:r>
            <a:endParaRPr/>
          </a:p>
          <a:p>
            <a:pPr indent="-1524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first element is nitrogen. There is 1 nitrogen atom.</a:t>
            </a:r>
            <a:endParaRPr/>
          </a:p>
          <a:p>
            <a:pPr indent="-1524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second element is oxygen, which becomes oxide. There are 2 oxygen atoms. Add the prefix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to oxide.</a:t>
            </a:r>
            <a:endParaRPr/>
          </a:p>
          <a:p>
            <a:pPr indent="-1524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Therefore, the name of </a:t>
            </a: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NO</a:t>
            </a:r>
            <a:r>
              <a:rPr b="0" baseline="-2500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 </a:t>
            </a: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is nitrogen dioxide.</a:t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28650" y="365125"/>
            <a:ext cx="7886700" cy="833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Names of Binary Ionic Compounds (continued)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450975"/>
            <a:ext cx="7834312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/>
          <p:nvPr>
            <p:ph type="title"/>
          </p:nvPr>
        </p:nvSpPr>
        <p:spPr>
          <a:xfrm>
            <a:off x="628650" y="725487"/>
            <a:ext cx="7886700" cy="588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Formulas of Binary Covalent Compounds</a:t>
            </a:r>
            <a:endParaRPr/>
          </a:p>
        </p:txBody>
      </p:sp>
      <p:sp>
        <p:nvSpPr>
          <p:cNvPr id="344" name="Google Shape;344;p52"/>
          <p:cNvSpPr txBox="1"/>
          <p:nvPr>
            <p:ph idx="1" type="body"/>
          </p:nvPr>
        </p:nvSpPr>
        <p:spPr>
          <a:xfrm>
            <a:off x="628650" y="1470025"/>
            <a:ext cx="4302125" cy="470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Chemical formulas of binary covalent compounds indicate how many atoms of each element are present in a single molecule of a compound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SF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6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(sulfur hexafluoride)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 sulfur atom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6 fluoride atoms</a:t>
            </a:r>
            <a:endParaRPr/>
          </a:p>
        </p:txBody>
      </p:sp>
      <p:pic>
        <p:nvPicPr>
          <p:cNvPr id="345" name="Google Shape;34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0775" y="1825625"/>
            <a:ext cx="3306762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"/>
          <p:cNvSpPr txBox="1"/>
          <p:nvPr>
            <p:ph type="title"/>
          </p:nvPr>
        </p:nvSpPr>
        <p:spPr>
          <a:xfrm>
            <a:off x="628650" y="855662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Writing Formulas for Binary Covalent Compounds (Step 1)</a:t>
            </a:r>
            <a:endParaRPr/>
          </a:p>
        </p:txBody>
      </p:sp>
      <p:sp>
        <p:nvSpPr>
          <p:cNvPr id="351" name="Google Shape;351;p53"/>
          <p:cNvSpPr txBox="1"/>
          <p:nvPr>
            <p:ph idx="1" type="body"/>
          </p:nvPr>
        </p:nvSpPr>
        <p:spPr>
          <a:xfrm>
            <a:off x="628650" y="1893887"/>
            <a:ext cx="8074025" cy="428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chemical formula for dinitrogen tetroxide?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1: Write the element symbols in the order that they appear in the name.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Look at the periodic table to find the element symbols.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first element is nitrogen, N.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second element is oxygen (oxide), O.</a:t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4"/>
          <p:cNvSpPr txBox="1"/>
          <p:nvPr>
            <p:ph type="title"/>
          </p:nvPr>
        </p:nvSpPr>
        <p:spPr>
          <a:xfrm>
            <a:off x="628650" y="708025"/>
            <a:ext cx="78867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Problem: Sample Problem: Writing Formulas for Binary Covalent Compounds (Step 2)</a:t>
            </a:r>
            <a:endParaRPr/>
          </a:p>
        </p:txBody>
      </p:sp>
      <p:sp>
        <p:nvSpPr>
          <p:cNvPr id="357" name="Google Shape;357;p54"/>
          <p:cNvSpPr txBox="1"/>
          <p:nvPr>
            <p:ph idx="1" type="body"/>
          </p:nvPr>
        </p:nvSpPr>
        <p:spPr>
          <a:xfrm>
            <a:off x="628650" y="1795462"/>
            <a:ext cx="8074025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Problem: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chemical formula for dinitrogen tetroxide?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Step 2: Add subscripts based on the prefixes used in the name.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prefix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from dinitrogen tells you that there are 2 nitrogen atoms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prefix 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tetr-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from tetroxide tells you that there are 4 oxygen atoms.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Therefore, the formula of dinitrogen tetroxide is N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0" baseline="-25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363" name="Google Shape;363;p55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does the formula for a covalent compound tell you about the compound?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Identify two problems with the name </a:t>
            </a:r>
            <a:r>
              <a:rPr b="0" i="1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mononitrogen monooxide 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for the compound NO and correct them.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 (continued)</a:t>
            </a:r>
            <a:endParaRPr/>
          </a:p>
        </p:txBody>
      </p:sp>
      <p:sp>
        <p:nvSpPr>
          <p:cNvPr id="369" name="Google Shape;369;p56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3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Sketch a model of a molecule of carbon dioxide, CO</a:t>
            </a:r>
            <a:r>
              <a:rPr b="0" baseline="-2500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and carbon monoxide, CO. </a:t>
            </a:r>
            <a:b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b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do the names and formulas communicate the difference between these compounds?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2.5 Summary: How do we name and write formulas for compounds?</a:t>
            </a:r>
            <a:endParaRPr/>
          </a:p>
        </p:txBody>
      </p:sp>
      <p:sp>
        <p:nvSpPr>
          <p:cNvPr id="375" name="Google Shape;375;p57"/>
          <p:cNvSpPr txBox="1"/>
          <p:nvPr>
            <p:ph idx="1" type="body"/>
          </p:nvPr>
        </p:nvSpPr>
        <p:spPr>
          <a:xfrm>
            <a:off x="628650" y="1825625"/>
            <a:ext cx="4248150" cy="452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chemical name of an ionic compound communicates its composition.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You can determine the formula of an ionic compound from its name.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Multivalent metals form more than one ion.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Polyatomic ions are made up of more than one atom.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Names and formulas of covalent compounds reflect their molecular structure.</a:t>
            </a:r>
            <a:endParaRPr/>
          </a:p>
        </p:txBody>
      </p:sp>
      <p:pic>
        <p:nvPicPr>
          <p:cNvPr id="376" name="Google Shape;376;p57"/>
          <p:cNvPicPr preferRelativeResize="0"/>
          <p:nvPr/>
        </p:nvPicPr>
        <p:blipFill rotWithShape="1">
          <a:blip r:embed="rId3">
            <a:alphaModFix/>
          </a:blip>
          <a:srcRect b="611" l="0" r="0" t="611"/>
          <a:stretch/>
        </p:blipFill>
        <p:spPr>
          <a:xfrm>
            <a:off x="4808765" y="2073728"/>
            <a:ext cx="3706585" cy="370658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382" name="Google Shape;382;p58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None in textbook - Worksheet provided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Self Assess: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 can write a chemical formula from its name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 can name a chemical compound from its formula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Not at all | with difficulty | a few mistakes | consistently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Each of the following pairs of elements react to form a binary ionic compound. What is the name of the compound in each case?</a:t>
            </a:r>
            <a:b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endParaRPr/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lithium and oxygen</a:t>
            </a:r>
            <a:endParaRPr/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calcium and fluorine</a:t>
            </a:r>
            <a:endParaRPr/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magnesium and sulfur</a:t>
            </a:r>
            <a:endParaRPr/>
          </a:p>
          <a:p>
            <a:pPr indent="-51435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rubidium and bromine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 (continued)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2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difference between the name of a non-metal element and the name of the negative ion it forms?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628650" y="528637"/>
            <a:ext cx="78867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2: You can determine the formula of an ionic compound from its name.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628650" y="1435100"/>
            <a:ext cx="8058150" cy="474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Formulas for binary ionic compounds: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Positive ion (metal) first, negative ion (non-metal) second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Subscripts indicate the ratio of each type of ion in the compound (no subscript: assume the number is 1)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Chemical formula represents the smallest repeating part of the crystal lattice (</a:t>
            </a:r>
            <a:r>
              <a:rPr b="0" i="1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formula unit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3562" y="4114800"/>
            <a:ext cx="3765550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866775" y="4360862"/>
            <a:ext cx="3268662" cy="181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2.37: Formulas for ionic compounds are always written with the positive ion first and the negative ion second. In binary ionic compounds, the positive ion is a metal ion and the negative ion is a non-metal 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628650" y="658812"/>
            <a:ext cx="78867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Chemical Formulas of Binary Ionic Compounds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641475"/>
            <a:ext cx="8035925" cy="34559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822325" y="5503862"/>
            <a:ext cx="7648575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2.38: The subscripts in chemical formulas of ionic compounds tell you the ratio of the ions in the compound.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628650" y="528637"/>
            <a:ext cx="78867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Formulas of Ionic Compounds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628650" y="1435100"/>
            <a:ext cx="8058150" cy="474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Although an ionic compound is made up of ions, the compound’s overall charge is 0 (it is electrically neutral)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Positive charges on the metal ions must balance the negative charges on the non-metal ions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Example: Aluminum oxide has two aluminum ions, Al</a:t>
            </a:r>
            <a:r>
              <a:rPr b="0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3+, 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and three oxide ions, O</a:t>
            </a:r>
            <a:r>
              <a:rPr b="0" baseline="3000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2-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 What is the total charge?</a:t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650" y="4029075"/>
            <a:ext cx="81407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6945312" y="4211637"/>
            <a:ext cx="1238250" cy="400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