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electrical potential difference: a quantity that provides a measure of the electrical potential energy a unit of charge gains when passing through a 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conductor: a material charges can travel through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insulator: a material charges cannot travel through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conductivity: an indication of how easily charges travel through a material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current: moving charges</a:t>
            </a:r>
            <a:endParaRPr/>
          </a:p>
        </p:txBody>
      </p:sp>
      <p:sp>
        <p:nvSpPr>
          <p:cNvPr id="219" name="Google Shape;219;p1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load: device that converts electrical energy into another form of energy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8" name="Google Shape;24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resistance: describes the amount that current is hindered by a 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2" name="Google Shape;27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electrical circuit: at a minimum, a source, a load, and wires in a closed loop that allow current to flow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1" name="Google Shape;28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8" name="Google Shape;29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1" name="Google Shape;31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0" name="Google Shape;32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9" name="Google Shape;32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9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8" name="Google Shape;34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7" name="Google Shape;36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source: anything that supplies electrical energy</a:t>
            </a:r>
            <a:endParaRPr/>
          </a:p>
        </p:txBody>
      </p:sp>
      <p:sp>
        <p:nvSpPr>
          <p:cNvPr id="120" name="Google Shape;120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3.3: How do charges flow through components of a circuit?</a:t>
            </a:r>
            <a:endParaRPr/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energy separates electrical charges in cells.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Charges can flow through conductors, but not insulators.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Moving electrical charges form an electric current.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load resists the flow of current.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Conductors must form a closed loop to allow current to flow.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3607" r="3607" t="0"/>
          <a:stretch/>
        </p:blipFill>
        <p:spPr>
          <a:xfrm>
            <a:off x="4876800" y="1913308"/>
            <a:ext cx="3634114" cy="363411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628650" y="530225"/>
            <a:ext cx="7886700" cy="73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How an Electrochemical Cell Transforms Chemical Energy into Electrical Energy (Part 3)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628650" y="1430337"/>
            <a:ext cx="4475162" cy="474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Eventually, repulsion of the electron by the negative charges at the negative terminal and the attraction by the positive charges gets so strong that the worker cannot carry any more electrons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 more chemical energy will be transformed into electrical potential energy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battery is now charged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5526087" y="5884862"/>
            <a:ext cx="2989262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3.15: The worker represents chemical energy</a:t>
            </a: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087" y="1265237"/>
            <a:ext cx="2797175" cy="44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628650" y="539750"/>
            <a:ext cx="7886700" cy="73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Potential Difference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628650" y="1430337"/>
            <a:ext cx="4786312" cy="474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unit of charge gains electrical potential energy when it passes through a source (such as a battery)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potential difference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quantity that provides a measure of the electrical potential energy a unit of charge gains when passing through a source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Often called voltage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Symbol: </a:t>
            </a:r>
            <a:r>
              <a:rPr b="0" i="1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Units: volts (V)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5414962" y="3803650"/>
            <a:ext cx="2987675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3.16: A typical AA or AAA cell provides an electrical potential difference (voltage) of 1.5V.</a:t>
            </a: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250" y="1714500"/>
            <a:ext cx="3213100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628650" y="539750"/>
            <a:ext cx="7886700" cy="73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Potential Difference (continued)</a:t>
            </a:r>
            <a:endParaRPr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628650" y="1274762"/>
            <a:ext cx="4786312" cy="474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is electrical potential difference called a </a:t>
            </a:r>
            <a:r>
              <a:rPr b="0" i="1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difference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It measures the difference in electrical potential energy per unit of charge between the positive terminal and the negative terminal in an electrochemical cell</a:t>
            </a:r>
            <a:endParaRPr/>
          </a:p>
          <a:p>
            <a:pPr indent="-825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potential difference is often called the voltage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1.5V cell: It took 1.5 units of energy to separate the last unit of charge (e.g., carry the last unit of charge “up the ladder”)</a:t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5414962" y="3803650"/>
            <a:ext cx="2987675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3.16: A typical AA or AAA cell provides an electrical potential difference (voltage) of 1.5V.</a:t>
            </a: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250" y="1714500"/>
            <a:ext cx="3213100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 an analogy other than a worker and a ladder to explain how chemical energy is transformed into electrical energy in a cell.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is the electrical potential of a source referred to as a difference?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Charges can flow through conductors, but not insulators.</a:t>
            </a:r>
            <a:endParaRPr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628650" y="1825625"/>
            <a:ext cx="41973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two different solid materials are rubbed together, electrons can be transferred from one material to the other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Electrons with either stay on the surface of the new material or travel through it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Insulator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material charges cannot travel through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Conductor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material charges can travel through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5289550" y="4964112"/>
            <a:ext cx="3379787" cy="13239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3.17: Electrical cords are made of a metal conductor covered by an insulator to prevent charges from moving to other objects, including you.</a:t>
            </a:r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0" y="2119312"/>
            <a:ext cx="3692525" cy="255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Conductivity: How Easily Charges Travel Through a  Material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628650" y="1825625"/>
            <a:ext cx="45354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Conductivity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An indication of how easily charges travel through a material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Electrons can move through almost all metals (conductors); can move through some metals more easily than others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higher the conductivity of a material, the more easily electrons can move through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650" y="2395537"/>
            <a:ext cx="2655887" cy="233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Explain why electrical wires are covered by an insulator.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3: Moving electrical charges form an electric current.</a:t>
            </a:r>
            <a:endParaRPr/>
          </a:p>
        </p:txBody>
      </p:sp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energy from a source (cell or battery) causes charges to move through a conductor (wires), carrying energy to an electrical device (cellphone)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moving charges are called an electric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current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Symbol for current: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Current is measured in amperes: A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the relationship between moving charges and electric current.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4: A load resists the flow of current.</a:t>
            </a:r>
            <a:endParaRPr/>
          </a:p>
        </p:txBody>
      </p:sp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322262" y="1690687"/>
            <a:ext cx="4506912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Load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device that converts electrical energy into another form of energy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 electrons pass through a load, they lose energy as electrical energy is converted to another type of energy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Light bulb: A load that transforms electrical energy into light energy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Speaker: A load that transforms electrical energy into sound energy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175" y="1825625"/>
            <a:ext cx="3686175" cy="3132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/>
        </p:nvSpPr>
        <p:spPr>
          <a:xfrm>
            <a:off x="4981575" y="5092700"/>
            <a:ext cx="3381375" cy="831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3.18: A light bulb is a load because it converts electrical energy into heat and light energy.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Chemical energy separates electrical charges in cells.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628650" y="1825625"/>
            <a:ext cx="416401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Electrochemical cell: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Transforms chemical energy into electrical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An AA “battery” is an electrochemical cell (even though it is commonly known as a “battery”)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529262" y="6007100"/>
            <a:ext cx="2449512" cy="5857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3.13: A dry cell (electrolyte is a paste)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687" y="1771650"/>
            <a:ext cx="3522662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Load: Resists The Flow of Current</a:t>
            </a:r>
            <a:endParaRPr/>
          </a:p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628650" y="1690687"/>
            <a:ext cx="4062412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load resists (hinders) the flow of current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Electrons in the current collide with atoms that make up the load, or with each other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Collisions interfere with the flow of current</a:t>
            </a:r>
            <a:endParaRPr/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175" y="1825625"/>
            <a:ext cx="3686175" cy="313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Resistance Describes The Amount of Current Hindered By a Load</a:t>
            </a:r>
            <a:endParaRPr/>
          </a:p>
        </p:txBody>
      </p:sp>
      <p:sp>
        <p:nvSpPr>
          <p:cNvPr id="252" name="Google Shape;252;p33"/>
          <p:cNvSpPr txBox="1"/>
          <p:nvPr>
            <p:ph idx="1" type="body"/>
          </p:nvPr>
        </p:nvSpPr>
        <p:spPr>
          <a:xfrm>
            <a:off x="628650" y="1690687"/>
            <a:ext cx="3502025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Resistance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Describes the amount that current is hindered by a load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Symbol: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Units: Ω (Ohm)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 of Resistance: Filament in a Light Bulb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5849937" y="5897562"/>
            <a:ext cx="1227137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3.18</a:t>
            </a:r>
            <a:endParaRPr/>
          </a:p>
        </p:txBody>
      </p:sp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 b="0" l="4054" r="16374" t="0"/>
          <a:stretch/>
        </p:blipFill>
        <p:spPr>
          <a:xfrm>
            <a:off x="4203700" y="1811337"/>
            <a:ext cx="4667250" cy="396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628650" y="406400"/>
            <a:ext cx="7886700" cy="674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Resistance: Filament in a Light Bulb</a:t>
            </a:r>
            <a:endParaRPr/>
          </a:p>
        </p:txBody>
      </p:sp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628650" y="1081087"/>
            <a:ext cx="8305800" cy="4946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Charges move from a large wire (electrical cord) into a very thin wire (filament)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Since the charges have less room in the filament (the filament </a:t>
            </a:r>
            <a:r>
              <a:rPr b="0" i="1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resists</a:t>
            </a: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the movement of charges), they collide with atoms so hard that the filament gets very hot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heat makes the filament glow (“light up”)</a:t>
            </a:r>
            <a:endParaRPr/>
          </a:p>
        </p:txBody>
      </p:sp>
      <p:sp>
        <p:nvSpPr>
          <p:cNvPr id="262" name="Google Shape;262;p34"/>
          <p:cNvSpPr txBox="1"/>
          <p:nvPr/>
        </p:nvSpPr>
        <p:spPr>
          <a:xfrm>
            <a:off x="1203325" y="3440112"/>
            <a:ext cx="1298575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3.18</a:t>
            </a:r>
            <a:endParaRPr/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37" y="3440112"/>
            <a:ext cx="5975350" cy="323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69" name="Google Shape;269;p35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 the terms source, current, and load to describe how you think a flashlight works.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5: Conductors must form a closed loop to allow current to flow.</a:t>
            </a:r>
            <a:endParaRPr/>
          </a:p>
        </p:txBody>
      </p:sp>
      <p:sp>
        <p:nvSpPr>
          <p:cNvPr id="276" name="Google Shape;276;p36"/>
          <p:cNvSpPr txBox="1"/>
          <p:nvPr>
            <p:ph idx="1" type="body"/>
          </p:nvPr>
        </p:nvSpPr>
        <p:spPr>
          <a:xfrm>
            <a:off x="628650" y="1825625"/>
            <a:ext cx="37734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circuit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source, a load, and wires in a closed loop that allow current to flow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Figure 3.19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Source (electrochemical cell)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Load (lightbulb)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Wires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77" name="Google Shape;2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90687"/>
            <a:ext cx="3865562" cy="394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 txBox="1"/>
          <p:nvPr/>
        </p:nvSpPr>
        <p:spPr>
          <a:xfrm>
            <a:off x="4926012" y="5884862"/>
            <a:ext cx="315753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3.19: A closed loop allows current to flow and light the bulb.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Circuits</a:t>
            </a:r>
            <a:endParaRPr/>
          </a:p>
        </p:txBody>
      </p:sp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628650" y="1825625"/>
            <a:ext cx="37734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Short circuit: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circuit with a resistance that is too low, making the current so high that it is dangerous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 happen when a wire touches another wire in the circuit providing a shorter path around the circuit than the path through the load.</a:t>
            </a:r>
            <a:endParaRPr/>
          </a:p>
        </p:txBody>
      </p:sp>
      <p:pic>
        <p:nvPicPr>
          <p:cNvPr id="286" name="Google Shape;2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90687"/>
            <a:ext cx="3865562" cy="394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/>
          <p:nvPr/>
        </p:nvSpPr>
        <p:spPr>
          <a:xfrm>
            <a:off x="4926012" y="5884862"/>
            <a:ext cx="315753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3.19: A closed loop allows current to flow and light the bulb.</a:t>
            </a:r>
            <a:endParaRPr/>
          </a:p>
        </p:txBody>
      </p:sp>
      <p:cxnSp>
        <p:nvCxnSpPr>
          <p:cNvPr id="288" name="Google Shape;288;p37"/>
          <p:cNvCxnSpPr/>
          <p:nvPr/>
        </p:nvCxnSpPr>
        <p:spPr>
          <a:xfrm flipH="1">
            <a:off x="5510212" y="4200525"/>
            <a:ext cx="546100" cy="300037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37"/>
          <p:cNvCxnSpPr/>
          <p:nvPr/>
        </p:nvCxnSpPr>
        <p:spPr>
          <a:xfrm rot="10800000">
            <a:off x="5510212" y="3903662"/>
            <a:ext cx="546100" cy="68262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37"/>
          <p:cNvCxnSpPr/>
          <p:nvPr/>
        </p:nvCxnSpPr>
        <p:spPr>
          <a:xfrm rot="10800000">
            <a:off x="5783262" y="3395662"/>
            <a:ext cx="406400" cy="328612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37"/>
          <p:cNvCxnSpPr/>
          <p:nvPr/>
        </p:nvCxnSpPr>
        <p:spPr>
          <a:xfrm flipH="1">
            <a:off x="6815137" y="3395662"/>
            <a:ext cx="547687" cy="328612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37"/>
          <p:cNvCxnSpPr/>
          <p:nvPr/>
        </p:nvCxnSpPr>
        <p:spPr>
          <a:xfrm flipH="1">
            <a:off x="6869112" y="3903662"/>
            <a:ext cx="703262" cy="68262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37"/>
          <p:cNvCxnSpPr/>
          <p:nvPr/>
        </p:nvCxnSpPr>
        <p:spPr>
          <a:xfrm rot="10800000">
            <a:off x="6911975" y="4275137"/>
            <a:ext cx="547687" cy="225425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37"/>
          <p:cNvCxnSpPr/>
          <p:nvPr/>
        </p:nvCxnSpPr>
        <p:spPr>
          <a:xfrm flipH="1">
            <a:off x="6672262" y="3101975"/>
            <a:ext cx="239712" cy="45085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37"/>
          <p:cNvCxnSpPr/>
          <p:nvPr/>
        </p:nvCxnSpPr>
        <p:spPr>
          <a:xfrm>
            <a:off x="6189662" y="3084512"/>
            <a:ext cx="225425" cy="468312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Circuits</a:t>
            </a:r>
            <a:endParaRPr/>
          </a:p>
        </p:txBody>
      </p:sp>
      <p:sp>
        <p:nvSpPr>
          <p:cNvPr id="302" name="Google Shape;302;p38"/>
          <p:cNvSpPr txBox="1"/>
          <p:nvPr>
            <p:ph idx="1" type="body"/>
          </p:nvPr>
        </p:nvSpPr>
        <p:spPr>
          <a:xfrm>
            <a:off x="628650" y="1825625"/>
            <a:ext cx="37734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If there wasn’t a load (light bulb) to resist the flow of current, the current would be so large that the conductor would get very hot and start a fire</a:t>
            </a:r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90687"/>
            <a:ext cx="3865562" cy="394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/>
        </p:nvSpPr>
        <p:spPr>
          <a:xfrm>
            <a:off x="4926012" y="5884862"/>
            <a:ext cx="315753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3.19: A closed loop allows current to flow and light the bulb.</a:t>
            </a:r>
            <a:endParaRPr/>
          </a:p>
        </p:txBody>
      </p:sp>
      <p:cxnSp>
        <p:nvCxnSpPr>
          <p:cNvPr id="305" name="Google Shape;305;p38"/>
          <p:cNvCxnSpPr/>
          <p:nvPr/>
        </p:nvCxnSpPr>
        <p:spPr>
          <a:xfrm>
            <a:off x="4572000" y="3028950"/>
            <a:ext cx="4299000" cy="858900"/>
          </a:xfrm>
          <a:prstGeom prst="curvedConnector3">
            <a:avLst>
              <a:gd fmla="val 10800" name="adj1"/>
            </a:avLst>
          </a:prstGeom>
          <a:noFill/>
          <a:ln cap="flat" cmpd="sng" w="57150">
            <a:solidFill>
              <a:srgbClr val="70AD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6" name="Google Shape;306;p38"/>
          <p:cNvSpPr/>
          <p:nvPr/>
        </p:nvSpPr>
        <p:spPr>
          <a:xfrm>
            <a:off x="4749800" y="2411412"/>
            <a:ext cx="739775" cy="617537"/>
          </a:xfrm>
          <a:prstGeom prst="lightningBolt">
            <a:avLst/>
          </a:prstGeom>
          <a:solidFill>
            <a:srgbClr val="FFC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/>
          <p:nvPr/>
        </p:nvSpPr>
        <p:spPr>
          <a:xfrm rot="5400000">
            <a:off x="8190706" y="3090068"/>
            <a:ext cx="739775" cy="617537"/>
          </a:xfrm>
          <a:prstGeom prst="lightningBolt">
            <a:avLst/>
          </a:prstGeom>
          <a:solidFill>
            <a:srgbClr val="FFC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93567">
            <a:off x="5984875" y="762000"/>
            <a:ext cx="17335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title"/>
          </p:nvPr>
        </p:nvSpPr>
        <p:spPr>
          <a:xfrm>
            <a:off x="628650" y="258762"/>
            <a:ext cx="78867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Modelling the Flow of Current (Part A)</a:t>
            </a:r>
            <a:endParaRPr/>
          </a:p>
        </p:txBody>
      </p:sp>
      <p:sp>
        <p:nvSpPr>
          <p:cNvPr id="315" name="Google Shape;315;p39"/>
          <p:cNvSpPr txBox="1"/>
          <p:nvPr>
            <p:ph idx="1" type="body"/>
          </p:nvPr>
        </p:nvSpPr>
        <p:spPr>
          <a:xfrm>
            <a:off x="227012" y="4165600"/>
            <a:ext cx="8550275" cy="134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Negative terminal repels the negative charges already in the conductor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Positive terminal attracts the negative charges already in the conductor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Electrons move along the conducting wires; electrons from the electrochemical cell move into the conductor</a:t>
            </a:r>
            <a:endParaRPr/>
          </a:p>
        </p:txBody>
      </p:sp>
      <p:sp>
        <p:nvSpPr>
          <p:cNvPr id="316" name="Google Shape;316;p39"/>
          <p:cNvSpPr txBox="1"/>
          <p:nvPr/>
        </p:nvSpPr>
        <p:spPr>
          <a:xfrm>
            <a:off x="374650" y="1330325"/>
            <a:ext cx="1558925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3.20: How current flows through a circuit</a:t>
            </a:r>
            <a:endParaRPr/>
          </a:p>
        </p:txBody>
      </p:sp>
      <p:pic>
        <p:nvPicPr>
          <p:cNvPr id="317" name="Google Shape;31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2" y="752475"/>
            <a:ext cx="4692650" cy="34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>
            <p:ph type="title"/>
          </p:nvPr>
        </p:nvSpPr>
        <p:spPr>
          <a:xfrm>
            <a:off x="628650" y="428625"/>
            <a:ext cx="78867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Modelling the Flow of Current (Part B)</a:t>
            </a:r>
            <a:endParaRPr/>
          </a:p>
        </p:txBody>
      </p:sp>
      <p:sp>
        <p:nvSpPr>
          <p:cNvPr id="324" name="Google Shape;324;p40"/>
          <p:cNvSpPr txBox="1"/>
          <p:nvPr>
            <p:ph idx="1" type="body"/>
          </p:nvPr>
        </p:nvSpPr>
        <p:spPr>
          <a:xfrm>
            <a:off x="628650" y="4829175"/>
            <a:ext cx="7720012" cy="1690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 the electrons pass through the load, they transfer some of their energy to the load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electrons then leave the load and return to the electrochemical cell</a:t>
            </a:r>
            <a:endParaRPr/>
          </a:p>
        </p:txBody>
      </p:sp>
      <p:sp>
        <p:nvSpPr>
          <p:cNvPr id="325" name="Google Shape;325;p40"/>
          <p:cNvSpPr txBox="1"/>
          <p:nvPr/>
        </p:nvSpPr>
        <p:spPr>
          <a:xfrm>
            <a:off x="374650" y="1330325"/>
            <a:ext cx="1558925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3.20: How current flows through a circuit</a:t>
            </a:r>
            <a:endParaRPr/>
          </a:p>
        </p:txBody>
      </p:sp>
      <p:pic>
        <p:nvPicPr>
          <p:cNvPr id="326" name="Google Shape;32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2" y="1085850"/>
            <a:ext cx="51466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>
            <p:ph type="title"/>
          </p:nvPr>
        </p:nvSpPr>
        <p:spPr>
          <a:xfrm>
            <a:off x="688975" y="415925"/>
            <a:ext cx="78867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Modelling the Flow of Current (Part C)</a:t>
            </a:r>
            <a:endParaRPr/>
          </a:p>
        </p:txBody>
      </p:sp>
      <p:sp>
        <p:nvSpPr>
          <p:cNvPr id="333" name="Google Shape;333;p41"/>
          <p:cNvSpPr txBox="1"/>
          <p:nvPr>
            <p:ph idx="1" type="body"/>
          </p:nvPr>
        </p:nvSpPr>
        <p:spPr>
          <a:xfrm>
            <a:off x="152400" y="4117975"/>
            <a:ext cx="8915400" cy="134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Electrons enter the electrochemical cell; combine with positive ions to become neutral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Over time: fewer electrons at negative terminal; fewer positive ions at positive terminal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worker (chemical energy) can carry more electrons up the ladder, keeping the number of separated charges equal</a:t>
            </a:r>
            <a:endParaRPr/>
          </a:p>
        </p:txBody>
      </p:sp>
      <p:sp>
        <p:nvSpPr>
          <p:cNvPr id="334" name="Google Shape;334;p41"/>
          <p:cNvSpPr txBox="1"/>
          <p:nvPr/>
        </p:nvSpPr>
        <p:spPr>
          <a:xfrm>
            <a:off x="374650" y="1330325"/>
            <a:ext cx="1558925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3.20: How current flows through a circuit</a:t>
            </a:r>
            <a:endParaRPr/>
          </a:p>
        </p:txBody>
      </p:sp>
      <p:pic>
        <p:nvPicPr>
          <p:cNvPr id="335" name="Google Shape;33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2" y="1085850"/>
            <a:ext cx="4162425" cy="30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628650" y="581025"/>
            <a:ext cx="78867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an Electrochemical Cell Works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628650" y="1533525"/>
            <a:ext cx="3841750" cy="464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reactions of two different metals or metal compounds occur on the surface of </a:t>
            </a:r>
            <a:r>
              <a:rPr b="0" i="1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electrodes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(Figure 3.13: zinc and carbon)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Electrodes are in a solution called an </a:t>
            </a:r>
            <a:r>
              <a:rPr b="0" i="1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electrolyte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(Figure 3.13: aqueous solution of ammonium chloride)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5715000" y="5838825"/>
            <a:ext cx="2279650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3.13: A wet cell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3637" y="1533525"/>
            <a:ext cx="3762375" cy="387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type="title"/>
          </p:nvPr>
        </p:nvSpPr>
        <p:spPr>
          <a:xfrm>
            <a:off x="628650" y="365125"/>
            <a:ext cx="7886700" cy="935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Controlling the Flow of Current</a:t>
            </a:r>
            <a:endParaRPr/>
          </a:p>
        </p:txBody>
      </p:sp>
      <p:sp>
        <p:nvSpPr>
          <p:cNvPr id="342" name="Google Shape;342;p42"/>
          <p:cNvSpPr txBox="1"/>
          <p:nvPr>
            <p:ph idx="1" type="body"/>
          </p:nvPr>
        </p:nvSpPr>
        <p:spPr>
          <a:xfrm>
            <a:off x="628650" y="1368425"/>
            <a:ext cx="3773487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 a typical circuit, a switch controls current in a circuit</a:t>
            </a:r>
            <a:b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Figure 3.21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switch is open. The circuit is open so the current cannot flow.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switch is closed. The circuit is closed so the current can flow and the light is on.</a:t>
            </a:r>
            <a:endParaRPr/>
          </a:p>
        </p:txBody>
      </p:sp>
      <p:sp>
        <p:nvSpPr>
          <p:cNvPr id="343" name="Google Shape;343;p42"/>
          <p:cNvSpPr txBox="1"/>
          <p:nvPr/>
        </p:nvSpPr>
        <p:spPr>
          <a:xfrm>
            <a:off x="1920875" y="5684837"/>
            <a:ext cx="2778125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3.21: How a switch controls current in a circuit</a:t>
            </a:r>
            <a:endParaRPr/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0" y="1368425"/>
            <a:ext cx="3344862" cy="223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2325" y="3771900"/>
            <a:ext cx="3478212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type="title"/>
          </p:nvPr>
        </p:nvSpPr>
        <p:spPr>
          <a:xfrm>
            <a:off x="628650" y="549275"/>
            <a:ext cx="78867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Circuit Diagrams</a:t>
            </a:r>
            <a:endParaRPr/>
          </a:p>
        </p:txBody>
      </p:sp>
      <p:pic>
        <p:nvPicPr>
          <p:cNvPr id="352" name="Google Shape;3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25" y="1139825"/>
            <a:ext cx="6254750" cy="54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 txBox="1"/>
          <p:nvPr/>
        </p:nvSpPr>
        <p:spPr>
          <a:xfrm>
            <a:off x="3317875" y="2122487"/>
            <a:ext cx="1781175" cy="4937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3"/>
          <p:cNvSpPr txBox="1"/>
          <p:nvPr/>
        </p:nvSpPr>
        <p:spPr>
          <a:xfrm>
            <a:off x="3317875" y="2768600"/>
            <a:ext cx="1781175" cy="492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3"/>
          <p:cNvSpPr txBox="1"/>
          <p:nvPr/>
        </p:nvSpPr>
        <p:spPr>
          <a:xfrm>
            <a:off x="3317875" y="3489325"/>
            <a:ext cx="1781175" cy="492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3317875" y="4114800"/>
            <a:ext cx="1781175" cy="492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3"/>
          <p:cNvSpPr txBox="1"/>
          <p:nvPr/>
        </p:nvSpPr>
        <p:spPr>
          <a:xfrm>
            <a:off x="3317875" y="4797425"/>
            <a:ext cx="1781175" cy="492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3"/>
          <p:cNvSpPr txBox="1"/>
          <p:nvPr/>
        </p:nvSpPr>
        <p:spPr>
          <a:xfrm>
            <a:off x="3317875" y="5441950"/>
            <a:ext cx="1781175" cy="492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3"/>
          <p:cNvSpPr txBox="1"/>
          <p:nvPr/>
        </p:nvSpPr>
        <p:spPr>
          <a:xfrm>
            <a:off x="5251450" y="2124075"/>
            <a:ext cx="939800" cy="9604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3"/>
          <p:cNvSpPr txBox="1"/>
          <p:nvPr/>
        </p:nvSpPr>
        <p:spPr>
          <a:xfrm>
            <a:off x="5251450" y="3422650"/>
            <a:ext cx="939800" cy="387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3"/>
          <p:cNvSpPr txBox="1"/>
          <p:nvPr/>
        </p:nvSpPr>
        <p:spPr>
          <a:xfrm>
            <a:off x="5251450" y="4114800"/>
            <a:ext cx="939800" cy="387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6343650" y="2124075"/>
            <a:ext cx="938212" cy="387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3"/>
          <p:cNvSpPr txBox="1"/>
          <p:nvPr/>
        </p:nvSpPr>
        <p:spPr>
          <a:xfrm>
            <a:off x="6343650" y="3422650"/>
            <a:ext cx="938212" cy="387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3"/>
          <p:cNvSpPr txBox="1"/>
          <p:nvPr/>
        </p:nvSpPr>
        <p:spPr>
          <a:xfrm>
            <a:off x="6400800" y="4114800"/>
            <a:ext cx="938212" cy="387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/>
          <p:nvPr>
            <p:ph type="title"/>
          </p:nvPr>
        </p:nvSpPr>
        <p:spPr>
          <a:xfrm>
            <a:off x="628650" y="592137"/>
            <a:ext cx="78867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Comparison: Water Circuit and Electrical Circuit</a:t>
            </a:r>
            <a:endParaRPr/>
          </a:p>
        </p:txBody>
      </p:sp>
      <p:sp>
        <p:nvSpPr>
          <p:cNvPr id="371" name="Google Shape;371;p44"/>
          <p:cNvSpPr txBox="1"/>
          <p:nvPr>
            <p:ph idx="1" type="body"/>
          </p:nvPr>
        </p:nvSpPr>
        <p:spPr>
          <a:xfrm>
            <a:off x="152400" y="5399087"/>
            <a:ext cx="8794750" cy="94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Water circuit: A pump lifts the water to a higher level against the pull of gravity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circuit: The cell or battery is similar to the pump</a:t>
            </a:r>
            <a:endParaRPr/>
          </a:p>
        </p:txBody>
      </p:sp>
      <p:pic>
        <p:nvPicPr>
          <p:cNvPr id="372" name="Google Shape;37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387" y="1017587"/>
            <a:ext cx="5967412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4"/>
          <p:cNvSpPr txBox="1"/>
          <p:nvPr/>
        </p:nvSpPr>
        <p:spPr>
          <a:xfrm>
            <a:off x="7285037" y="5060950"/>
            <a:ext cx="1230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379" name="Google Shape;379;p45"/>
          <p:cNvSpPr txBox="1"/>
          <p:nvPr>
            <p:ph idx="1" type="body"/>
          </p:nvPr>
        </p:nvSpPr>
        <p:spPr>
          <a:xfrm>
            <a:off x="628650" y="1825625"/>
            <a:ext cx="651351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Explain what “short circuit” means.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the role of a switch in an electrical circuit.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Draw 3 circuit diagrams: one for the circuit shown in Figure 3.21B. another, adding a second light in series. Finally two lights in parallel.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3.3 Summary: How do charges flow through the components of a circuit?</a:t>
            </a:r>
            <a:endParaRPr/>
          </a:p>
        </p:txBody>
      </p:sp>
      <p:sp>
        <p:nvSpPr>
          <p:cNvPr id="385" name="Google Shape;385;p46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energy separates electrical charges in cells.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Charges can flow through conductors, but not insulators.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Moving electrical charges form an electric current.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load resists the flow of current.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Conductors must form a closed loop to allow current to flow.</a:t>
            </a:r>
            <a:endParaRPr/>
          </a:p>
        </p:txBody>
      </p:sp>
      <p:pic>
        <p:nvPicPr>
          <p:cNvPr id="386" name="Google Shape;386;p46"/>
          <p:cNvPicPr preferRelativeResize="0"/>
          <p:nvPr/>
        </p:nvPicPr>
        <p:blipFill rotWithShape="1">
          <a:blip r:embed="rId3">
            <a:alphaModFix/>
          </a:blip>
          <a:srcRect b="0" l="3607" r="3607" t="0"/>
          <a:stretch/>
        </p:blipFill>
        <p:spPr>
          <a:xfrm>
            <a:off x="4876800" y="1913308"/>
            <a:ext cx="3634114" cy="363411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628650" y="365125"/>
            <a:ext cx="7886700" cy="73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an Electrochemical Cell Works (continued)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360362" y="1320800"/>
            <a:ext cx="4613275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chemical reactions cause one electrode to become positively charged, and the other to become negatively charged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electrodes are in contact with terminals in the cell (Figure 3.13: negative terminal and positive terminal)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the terminals are connected to an electrical pathway, charges flow through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5715000" y="5838825"/>
            <a:ext cx="2279650" cy="8302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3.13: A wet cell (electrolyte is an liquid solution)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3637" y="1533525"/>
            <a:ext cx="3762375" cy="387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628650" y="665162"/>
            <a:ext cx="78867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Battery: A Connection Of Two or More Electrochemical Cells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628650" y="1658937"/>
            <a:ext cx="7886700" cy="451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Battery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connection of two or more electrochemical cells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Several electrochemical cells can be packaged together to make a battery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Electrochemical cells and batteries are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sources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(anything that supplies electrical energy)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5426075" y="4338637"/>
            <a:ext cx="2989262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3.14: The battery shown here is made up of six individual electrochemical cells.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850" y="3897312"/>
            <a:ext cx="4391025" cy="215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628650" y="690562"/>
            <a:ext cx="7886700" cy="73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How an Electrochemical Cell Transforms Chemical Energy into Electrical Energy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628650" y="1890712"/>
            <a:ext cx="78867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 electrochemical cell transforms chemical energy into electrical energy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does an electrochemical cell become “charged”? (How does a cell transform chemical energy into electrical energy?)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628650" y="577850"/>
            <a:ext cx="78867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How an Electrochemical Cell Transforms Chemical Energy into Electrical Energy (Part 1)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303212" y="1430337"/>
            <a:ext cx="5289550" cy="503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worker (chemical reaction) carries negative charges (electrons) up a ladder and places them at the negative terminal of the cell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worker leaves positive charges on the bottom at the positive terminal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first electron is easy to carry up, since one only pair of charges is being separated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Only a small amount of electrical energy is stored in the cell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5249862" y="6037262"/>
            <a:ext cx="2989262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3.15: The worker represents chemical energy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0" y="1347787"/>
            <a:ext cx="2695575" cy="44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628650" y="549275"/>
            <a:ext cx="7886700" cy="73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How an Electrochemical Cell Transforms Chemical Energy into Electrical Energy (Part 2)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628650" y="1284287"/>
            <a:ext cx="5053012" cy="489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After a few charges have been separated, the attraction between the positive charges at the positive terminal and the negative charge of the electron being carried increases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negative charges of the electrons at the negative terminal are repelling the negative charge of the electron being carried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it takes more energy to carry each additional electron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5526087" y="5884862"/>
            <a:ext cx="2989262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3.15: The worker represents chemical energy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662" y="1430337"/>
            <a:ext cx="2557462" cy="416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628650" y="603250"/>
            <a:ext cx="7886700" cy="73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How an Electrochemical Cell Transforms Chemical Energy into Electrical Energy (Part 2 - continued)</a:t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628650" y="1430337"/>
            <a:ext cx="4475162" cy="474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worker (chemical energy) has done a lot of work to separate the charges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This energy is stored in the electrical potential energy of the separated charges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5526087" y="5884862"/>
            <a:ext cx="2989262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3.15: The worker represents chemical energy</a:t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662" y="1430337"/>
            <a:ext cx="2557462" cy="416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