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5180012" y="0"/>
            <a:ext cx="3962400" cy="3444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6513512"/>
            <a:ext cx="39624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0" name="Google Shape;140;p10: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Ohm’s Law: the electrical potential difference between two points in a circuit is equal to the current times the resistance between those two points</a:t>
            </a:r>
            <a:endParaRPr/>
          </a:p>
          <a:p>
            <a:pPr indent="0" lvl="0" marL="0" rtl="0" algn="l">
              <a:spcBef>
                <a:spcPts val="0"/>
              </a:spcBef>
              <a:spcAft>
                <a:spcPts val="0"/>
              </a:spcAft>
              <a:buNone/>
            </a:pPr>
            <a:r>
              <a:t/>
            </a:r>
            <a:endParaRPr/>
          </a:p>
        </p:txBody>
      </p:sp>
      <p:sp>
        <p:nvSpPr>
          <p:cNvPr id="141" name="Google Shape;141;p10: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 name="Google Shape;18;p2"/>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5" name="Google Shape;75;p1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6" name="Google Shape;76;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1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1" name="Google Shape;81;p1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4"/>
          <p:cNvSpPr txBox="1"/>
          <p:nvPr>
            <p:ph idx="1" type="body"/>
          </p:nvPr>
        </p:nvSpPr>
        <p:spPr>
          <a:xfrm rot="5400000">
            <a:off x="2396331"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5"/>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sz="3200">
                <a:solidFill>
                  <a:schemeClr val="dk1"/>
                </a:solidFill>
                <a:latin typeface="Times"/>
                <a:ea typeface="Times"/>
                <a:cs typeface="Times"/>
                <a:sym typeface="Time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Times"/>
                <a:ea typeface="Times"/>
                <a:cs typeface="Times"/>
                <a:sym typeface="Time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Times"/>
                <a:ea typeface="Times"/>
                <a:cs typeface="Times"/>
                <a:sym typeface="Time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a:ea typeface="Times"/>
                <a:cs typeface="Times"/>
                <a:sym typeface="Time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a:ea typeface="Times"/>
                <a:cs typeface="Times"/>
                <a:sym typeface="Time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 name="Google Shape;37;p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 name="Google Shape;38;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3" name="Google Shape;43;p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9" name="Google Shape;59;p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1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1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9pPr>
          </a:lstStyle>
          <a:p/>
        </p:txBody>
      </p:sp>
      <p:sp>
        <p:nvSpPr>
          <p:cNvPr id="12" name="Google Shape;12;p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a:ea typeface="Times"/>
                <a:cs typeface="Times"/>
                <a:sym typeface="Time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a:ea typeface="Times"/>
                <a:cs typeface="Times"/>
                <a:sym typeface="Time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a:ea typeface="Times"/>
                <a:cs typeface="Times"/>
                <a:sym typeface="Time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a:ea typeface="Times"/>
                <a:cs typeface="Times"/>
                <a:sym typeface="Time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a:ea typeface="Times"/>
                <a:cs typeface="Times"/>
                <a:sym typeface="Time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Times"/>
                <a:ea typeface="Times"/>
                <a:cs typeface="Times"/>
                <a:sym typeface="Times"/>
              </a:defRPr>
            </a:lvl1pPr>
            <a:lvl2pPr lvl="1"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Topic 3.4: How are circuits used in practical applications?</a:t>
            </a:r>
            <a:endParaRPr/>
          </a:p>
        </p:txBody>
      </p:sp>
      <p:sp>
        <p:nvSpPr>
          <p:cNvPr id="90" name="Google Shape;90;p13"/>
          <p:cNvSpPr txBox="1"/>
          <p:nvPr>
            <p:ph idx="1" type="body"/>
          </p:nvPr>
        </p:nvSpPr>
        <p:spPr>
          <a:xfrm>
            <a:off x="628650" y="1825625"/>
            <a:ext cx="380841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Voltage, current, and resistance in a circuit are related by Ohm’s law.</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Loads can be connected in series or in parallel in a circuit.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Parallel loads are practical for circuits in the home.</a:t>
            </a:r>
            <a:endParaRPr/>
          </a:p>
        </p:txBody>
      </p:sp>
      <p:pic>
        <p:nvPicPr>
          <p:cNvPr id="91" name="Google Shape;91;p13"/>
          <p:cNvPicPr preferRelativeResize="0"/>
          <p:nvPr/>
        </p:nvPicPr>
        <p:blipFill rotWithShape="1">
          <a:blip r:embed="rId3">
            <a:alphaModFix/>
          </a:blip>
          <a:srcRect b="9841" l="0" r="0" t="9841"/>
          <a:stretch/>
        </p:blipFill>
        <p:spPr>
          <a:xfrm>
            <a:off x="4620145" y="1933730"/>
            <a:ext cx="3746448" cy="3746448"/>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 calcmode="lin" valueType="num">
                                      <p:cBhvr additive="base">
                                        <p:cTn dur="500"/>
                                        <p:tgtEl>
                                          <p:spTgt spid="9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9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 calcmode="lin" valueType="num">
                                      <p:cBhvr additive="base">
                                        <p:cTn dur="500"/>
                                        <p:tgtEl>
                                          <p:spTgt spid="9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9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 calcmode="lin" valueType="num">
                                      <p:cBhvr additive="base">
                                        <p:cTn dur="500"/>
                                        <p:tgtEl>
                                          <p:spTgt spid="9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9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Loads</a:t>
            </a:r>
            <a:endParaRPr/>
          </a:p>
        </p:txBody>
      </p:sp>
      <p:sp>
        <p:nvSpPr>
          <p:cNvPr id="152" name="Google Shape;152;p22"/>
          <p:cNvSpPr txBox="1"/>
          <p:nvPr>
            <p:ph idx="1" type="body"/>
          </p:nvPr>
        </p:nvSpPr>
        <p:spPr>
          <a:xfrm>
            <a:off x="628650" y="1690687"/>
            <a:ext cx="7886700" cy="44862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Series: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Each time you add a load, they all get dimmer (less energy –shared)</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If one load burns out, all the rest go out </a:t>
            </a:r>
            <a:br>
              <a:rPr b="0" i="0" lang="en-US" sz="2800" u="none">
                <a:solidFill>
                  <a:schemeClr val="dk1"/>
                </a:solidFill>
                <a:latin typeface="Times"/>
                <a:ea typeface="Times"/>
                <a:cs typeface="Times"/>
                <a:sym typeface="Times"/>
              </a:rPr>
            </a:br>
            <a:r>
              <a:rPr b="0" i="0" lang="en-US" sz="2800" u="none">
                <a:solidFill>
                  <a:schemeClr val="dk1"/>
                </a:solidFill>
                <a:latin typeface="Times"/>
                <a:ea typeface="Times"/>
                <a:cs typeface="Times"/>
                <a:sym typeface="Times"/>
              </a:rPr>
              <a:t>(the circuit is broken/open)</a:t>
            </a:r>
            <a:endParaRPr/>
          </a:p>
          <a:p>
            <a:pPr indent="0" lvl="0" marL="0" marR="0" rtl="0" algn="l">
              <a:lnSpc>
                <a:spcPct val="90000"/>
              </a:lnSpc>
              <a:spcBef>
                <a:spcPts val="100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Parallel</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When loads are added, brightness doesn’t change (voltage is constant)</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If one load burns out, the others are unaffected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 calcmode="lin" valueType="num">
                                      <p:cBhvr additive="base">
                                        <p:cTn dur="500"/>
                                        <p:tgtEl>
                                          <p:spTgt spid="15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5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 calcmode="lin" valueType="num">
                                      <p:cBhvr additive="base">
                                        <p:cTn dur="500"/>
                                        <p:tgtEl>
                                          <p:spTgt spid="15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5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 calcmode="lin" valueType="num">
                                      <p:cBhvr additive="base">
                                        <p:cTn dur="500"/>
                                        <p:tgtEl>
                                          <p:spTgt spid="15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5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 calcmode="lin" valueType="num">
                                      <p:cBhvr additive="base">
                                        <p:cTn dur="500"/>
                                        <p:tgtEl>
                                          <p:spTgt spid="15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52">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 calcmode="lin" valueType="num">
                                      <p:cBhvr additive="base">
                                        <p:cTn dur="500"/>
                                        <p:tgtEl>
                                          <p:spTgt spid="15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5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anim calcmode="lin" valueType="num">
                                      <p:cBhvr additive="base">
                                        <p:cTn dur="500"/>
                                        <p:tgtEl>
                                          <p:spTgt spid="15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52">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i="0" lang="en-US" sz="4400" u="none">
                <a:solidFill>
                  <a:schemeClr val="dk1"/>
                </a:solidFill>
                <a:latin typeface="Arial"/>
                <a:ea typeface="Arial"/>
                <a:cs typeface="Arial"/>
                <a:sym typeface="Arial"/>
              </a:rPr>
              <a:t>Sources</a:t>
            </a:r>
            <a:endParaRPr/>
          </a:p>
        </p:txBody>
      </p:sp>
      <p:sp>
        <p:nvSpPr>
          <p:cNvPr id="158" name="Google Shape;158;p23"/>
          <p:cNvSpPr txBox="1"/>
          <p:nvPr>
            <p:ph idx="1" type="body"/>
          </p:nvPr>
        </p:nvSpPr>
        <p:spPr>
          <a:xfrm>
            <a:off x="628650" y="1852612"/>
            <a:ext cx="7886700" cy="4324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Series: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Each time you add sources, voltage increases</a:t>
            </a:r>
            <a:endParaRPr/>
          </a:p>
          <a:p>
            <a:pPr indent="0" lvl="0" marL="0" marR="0" rtl="0" algn="l">
              <a:lnSpc>
                <a:spcPct val="90000"/>
              </a:lnSpc>
              <a:spcBef>
                <a:spcPts val="100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Parallel</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When sources are added, volts stay constant, the sources last longer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 calcmode="lin" valueType="num">
                                      <p:cBhvr additive="base">
                                        <p:cTn dur="500"/>
                                        <p:tgtEl>
                                          <p:spTgt spid="15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5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 calcmode="lin" valueType="num">
                                      <p:cBhvr additive="base">
                                        <p:cTn dur="500"/>
                                        <p:tgtEl>
                                          <p:spTgt spid="15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5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 calcmode="lin" valueType="num">
                                      <p:cBhvr additive="base">
                                        <p:cTn dur="500"/>
                                        <p:tgtEl>
                                          <p:spTgt spid="15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5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 calcmode="lin" valueType="num">
                                      <p:cBhvr additive="base">
                                        <p:cTn dur="500"/>
                                        <p:tgtEl>
                                          <p:spTgt spid="15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5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64" name="Google Shape;164;p24"/>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Use the analogy of two different roads or rivers to compare a series and parallel circuit.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3: Parallel loads are practical for circuits in the home.</a:t>
            </a:r>
            <a:endParaRPr/>
          </a:p>
        </p:txBody>
      </p:sp>
      <p:sp>
        <p:nvSpPr>
          <p:cNvPr id="170" name="Google Shape;170;p25"/>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Series circuits are impractical for homes.</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a:p>
            <a:pPr indent="0" lvl="0" marL="0" marR="0" rtl="0" algn="l">
              <a:lnSpc>
                <a:spcPct val="90000"/>
              </a:lnSpc>
              <a:spcBef>
                <a:spcPts val="1000"/>
              </a:spcBef>
              <a:spcAft>
                <a:spcPts val="0"/>
              </a:spcAft>
              <a:buClr>
                <a:schemeClr val="dk1"/>
              </a:buClr>
              <a:buSzPts val="2800"/>
              <a:buFont typeface="Arial"/>
              <a:buNone/>
            </a:pPr>
            <a:r>
              <a:rPr b="1" i="0" lang="en-US" sz="2800" u="none">
                <a:solidFill>
                  <a:schemeClr val="dk1"/>
                </a:solidFill>
                <a:latin typeface="Times"/>
                <a:ea typeface="Times"/>
                <a:cs typeface="Times"/>
                <a:sym typeface="Times"/>
              </a:rPr>
              <a:t>Example: Loads connected in series in a kitchen</a:t>
            </a:r>
            <a:endParaRPr/>
          </a:p>
          <a:p>
            <a:pPr indent="0" lvl="0" marL="0" marR="0" rtl="0" algn="l">
              <a:lnSpc>
                <a:spcPct val="90000"/>
              </a:lnSpc>
              <a:spcBef>
                <a:spcPts val="100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If one load (ceiling lamp) burns out:</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The circuit will be open</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Charges stop moving</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No other loads (microwave, toaster) in the circuit will work</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 calcmode="lin" valueType="num">
                                      <p:cBhvr additive="base">
                                        <p:cTn dur="500"/>
                                        <p:tgtEl>
                                          <p:spTgt spid="17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 calcmode="lin" valueType="num">
                                      <p:cBhvr additive="base">
                                        <p:cTn dur="500"/>
                                        <p:tgtEl>
                                          <p:spTgt spid="17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 calcmode="lin" valueType="num">
                                      <p:cBhvr additive="base">
                                        <p:cTn dur="500"/>
                                        <p:tgtEl>
                                          <p:spTgt spid="17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 calcmode="lin" valueType="num">
                                      <p:cBhvr additive="base">
                                        <p:cTn dur="500"/>
                                        <p:tgtEl>
                                          <p:spTgt spid="17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4" st="4"/>
                                            </p:txEl>
                                          </p:spTgt>
                                        </p:tgtEl>
                                        <p:attrNameLst>
                                          <p:attrName>style.visibility</p:attrName>
                                        </p:attrNameLst>
                                      </p:cBhvr>
                                      <p:to>
                                        <p:strVal val="visible"/>
                                      </p:to>
                                    </p:set>
                                    <p:anim calcmode="lin" valueType="num">
                                      <p:cBhvr additive="base">
                                        <p:cTn dur="500"/>
                                        <p:tgtEl>
                                          <p:spTgt spid="17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5" st="5"/>
                                            </p:txEl>
                                          </p:spTgt>
                                        </p:tgtEl>
                                        <p:attrNameLst>
                                          <p:attrName>style.visibility</p:attrName>
                                        </p:attrNameLst>
                                      </p:cBhvr>
                                      <p:to>
                                        <p:strVal val="visible"/>
                                      </p:to>
                                    </p:set>
                                    <p:anim calcmode="lin" valueType="num">
                                      <p:cBhvr additive="base">
                                        <p:cTn dur="500"/>
                                        <p:tgtEl>
                                          <p:spTgt spid="17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6" st="6"/>
                                            </p:txEl>
                                          </p:spTgt>
                                        </p:tgtEl>
                                        <p:attrNameLst>
                                          <p:attrName>style.visibility</p:attrName>
                                        </p:attrNameLst>
                                      </p:cBhvr>
                                      <p:to>
                                        <p:strVal val="visible"/>
                                      </p:to>
                                    </p:set>
                                    <p:anim calcmode="lin" valueType="num">
                                      <p:cBhvr additive="base">
                                        <p:cTn dur="500"/>
                                        <p:tgtEl>
                                          <p:spTgt spid="170">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7" st="7"/>
                                            </p:txEl>
                                          </p:spTgt>
                                        </p:tgtEl>
                                        <p:attrNameLst>
                                          <p:attrName>style.visibility</p:attrName>
                                        </p:attrNameLst>
                                      </p:cBhvr>
                                      <p:to>
                                        <p:strVal val="visible"/>
                                      </p:to>
                                    </p:set>
                                    <p:anim calcmode="lin" valueType="num">
                                      <p:cBhvr additive="base">
                                        <p:cTn dur="500"/>
                                        <p:tgtEl>
                                          <p:spTgt spid="170">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xEl>
                                              <p:pRg end="8" st="8"/>
                                            </p:txEl>
                                          </p:spTgt>
                                        </p:tgtEl>
                                        <p:attrNameLst>
                                          <p:attrName>style.visibility</p:attrName>
                                        </p:attrNameLst>
                                      </p:cBhvr>
                                      <p:to>
                                        <p:strVal val="visible"/>
                                      </p:to>
                                    </p:set>
                                    <p:anim calcmode="lin" valueType="num">
                                      <p:cBhvr additive="base">
                                        <p:cTn dur="500"/>
                                        <p:tgtEl>
                                          <p:spTgt spid="170">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70">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628650" y="519112"/>
            <a:ext cx="7886700" cy="5651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Parallel Loads: Household Circuits</a:t>
            </a:r>
            <a:endParaRPr/>
          </a:p>
        </p:txBody>
      </p:sp>
      <p:sp>
        <p:nvSpPr>
          <p:cNvPr id="176" name="Google Shape;176;p26"/>
          <p:cNvSpPr txBox="1"/>
          <p:nvPr>
            <p:ph idx="1" type="body"/>
          </p:nvPr>
        </p:nvSpPr>
        <p:spPr>
          <a:xfrm>
            <a:off x="628650" y="1252537"/>
            <a:ext cx="3327400" cy="4924425"/>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1900"/>
              <a:buFont typeface="Arial"/>
              <a:buNone/>
            </a:pPr>
            <a:r>
              <a:rPr b="0" i="0" lang="en-US" sz="1900" u="none">
                <a:solidFill>
                  <a:schemeClr val="dk1"/>
                </a:solidFill>
                <a:latin typeface="Times"/>
                <a:ea typeface="Times"/>
                <a:cs typeface="Times"/>
                <a:sym typeface="Times"/>
              </a:rPr>
              <a:t>Parallel circuits are practical because each appliance is controlled by its own switch without shutting off others.</a:t>
            </a:r>
            <a:endParaRPr/>
          </a:p>
          <a:p>
            <a:pPr indent="0" lvl="0" marL="0" marR="0" rtl="0" algn="l">
              <a:lnSpc>
                <a:spcPct val="70000"/>
              </a:lnSpc>
              <a:spcBef>
                <a:spcPts val="1000"/>
              </a:spcBef>
              <a:spcAft>
                <a:spcPts val="0"/>
              </a:spcAft>
              <a:buClr>
                <a:schemeClr val="dk1"/>
              </a:buClr>
              <a:buSzPts val="1900"/>
              <a:buFont typeface="Arial"/>
              <a:buNone/>
            </a:pPr>
            <a:r>
              <a:t/>
            </a:r>
            <a:endParaRPr b="0" i="0" sz="1900" u="none">
              <a:solidFill>
                <a:schemeClr val="dk1"/>
              </a:solidFill>
              <a:latin typeface="Times"/>
              <a:ea typeface="Times"/>
              <a:cs typeface="Times"/>
              <a:sym typeface="Times"/>
            </a:endParaRPr>
          </a:p>
          <a:p>
            <a:pPr indent="0" lvl="0" marL="0" marR="0" rtl="0" algn="l">
              <a:lnSpc>
                <a:spcPct val="70000"/>
              </a:lnSpc>
              <a:spcBef>
                <a:spcPts val="1000"/>
              </a:spcBef>
              <a:spcAft>
                <a:spcPts val="0"/>
              </a:spcAft>
              <a:buClr>
                <a:schemeClr val="dk1"/>
              </a:buClr>
              <a:buSzPts val="1900"/>
              <a:buFont typeface="Arial"/>
              <a:buNone/>
            </a:pPr>
            <a:r>
              <a:rPr b="0" i="0" lang="en-US" sz="1900" u="none">
                <a:solidFill>
                  <a:schemeClr val="dk1"/>
                </a:solidFill>
                <a:latin typeface="Times"/>
                <a:ea typeface="Times"/>
                <a:cs typeface="Times"/>
                <a:sym typeface="Times"/>
              </a:rPr>
              <a:t>Example: Figure 3.27</a:t>
            </a:r>
            <a:endParaRPr/>
          </a:p>
          <a:p>
            <a:pPr indent="-120650" lvl="0" marL="0" marR="0" rtl="0" algn="l">
              <a:lnSpc>
                <a:spcPct val="70000"/>
              </a:lnSpc>
              <a:spcBef>
                <a:spcPts val="1000"/>
              </a:spcBef>
              <a:spcAft>
                <a:spcPts val="0"/>
              </a:spcAft>
              <a:buClr>
                <a:schemeClr val="dk1"/>
              </a:buClr>
              <a:buSzPts val="1900"/>
              <a:buFont typeface="Arial"/>
              <a:buAutoNum type="alphaUcParenR"/>
            </a:pPr>
            <a:r>
              <a:rPr b="0" i="0" lang="en-US" sz="1900" u="none">
                <a:solidFill>
                  <a:schemeClr val="dk1"/>
                </a:solidFill>
                <a:latin typeface="Times"/>
                <a:ea typeface="Times"/>
                <a:cs typeface="Times"/>
                <a:sym typeface="Times"/>
              </a:rPr>
              <a:t>All of the appliances are running. A large amount of current is passing through the conductor wire (arrow).</a:t>
            </a:r>
            <a:br>
              <a:rPr b="0" i="0" lang="en-US" sz="1900" u="none">
                <a:solidFill>
                  <a:schemeClr val="dk1"/>
                </a:solidFill>
                <a:latin typeface="Times"/>
                <a:ea typeface="Times"/>
                <a:cs typeface="Times"/>
                <a:sym typeface="Times"/>
              </a:rPr>
            </a:br>
            <a:endParaRPr b="0" i="0" sz="2600" u="none">
              <a:solidFill>
                <a:schemeClr val="dk1"/>
              </a:solidFill>
              <a:latin typeface="Times"/>
              <a:ea typeface="Times"/>
              <a:cs typeface="Times"/>
              <a:sym typeface="Times"/>
            </a:endParaRPr>
          </a:p>
          <a:p>
            <a:pPr indent="0" lvl="1" marL="457200" marR="0" rtl="0" algn="l">
              <a:lnSpc>
                <a:spcPct val="70000"/>
              </a:lnSpc>
              <a:spcBef>
                <a:spcPts val="500"/>
              </a:spcBef>
              <a:spcAft>
                <a:spcPts val="0"/>
              </a:spcAft>
              <a:buClr>
                <a:schemeClr val="dk1"/>
              </a:buClr>
              <a:buSzPts val="1900"/>
              <a:buFont typeface="Arial"/>
              <a:buNone/>
            </a:pPr>
            <a:r>
              <a:rPr b="0" i="0" lang="en-US" sz="1900" u="none" cap="none" strike="noStrike">
                <a:solidFill>
                  <a:schemeClr val="dk1"/>
                </a:solidFill>
                <a:latin typeface="Times"/>
                <a:ea typeface="Times"/>
                <a:cs typeface="Times"/>
                <a:sym typeface="Times"/>
              </a:rPr>
              <a:t>When large amounts of current flow through a wire, it can overheat and start a fire.</a:t>
            </a:r>
            <a:br>
              <a:rPr b="0" i="0" lang="en-US" sz="1900" u="none" cap="none" strike="noStrike">
                <a:solidFill>
                  <a:schemeClr val="dk1"/>
                </a:solidFill>
                <a:latin typeface="Times"/>
                <a:ea typeface="Times"/>
                <a:cs typeface="Times"/>
                <a:sym typeface="Times"/>
              </a:rPr>
            </a:br>
            <a:endParaRPr/>
          </a:p>
          <a:p>
            <a:pPr indent="-120650" lvl="0" marL="0" marR="0" rtl="0" algn="l">
              <a:lnSpc>
                <a:spcPct val="70000"/>
              </a:lnSpc>
              <a:spcBef>
                <a:spcPts val="1000"/>
              </a:spcBef>
              <a:spcAft>
                <a:spcPts val="0"/>
              </a:spcAft>
              <a:buClr>
                <a:schemeClr val="dk1"/>
              </a:buClr>
              <a:buSzPts val="1900"/>
              <a:buFont typeface="Arial"/>
              <a:buAutoNum type="alphaUcParenR"/>
            </a:pPr>
            <a:r>
              <a:rPr b="0" i="0" lang="en-US" sz="1900" u="none">
                <a:solidFill>
                  <a:schemeClr val="dk1"/>
                </a:solidFill>
                <a:latin typeface="Times"/>
                <a:ea typeface="Times"/>
                <a:cs typeface="Times"/>
                <a:sym typeface="Times"/>
              </a:rPr>
              <a:t>The ceiling lamp and microwave are turned off, but the toaster and radio are still running</a:t>
            </a:r>
            <a:endParaRPr/>
          </a:p>
        </p:txBody>
      </p:sp>
      <p:pic>
        <p:nvPicPr>
          <p:cNvPr id="177" name="Google Shape;177;p26"/>
          <p:cNvPicPr preferRelativeResize="0"/>
          <p:nvPr/>
        </p:nvPicPr>
        <p:blipFill rotWithShape="1">
          <a:blip r:embed="rId3">
            <a:alphaModFix/>
          </a:blip>
          <a:srcRect b="0" l="0" r="0" t="0"/>
          <a:stretch/>
        </p:blipFill>
        <p:spPr>
          <a:xfrm>
            <a:off x="3956050" y="1266825"/>
            <a:ext cx="4965700" cy="4467225"/>
          </a:xfrm>
          <a:prstGeom prst="rect">
            <a:avLst/>
          </a:prstGeom>
          <a:noFill/>
          <a:ln>
            <a:noFill/>
          </a:ln>
        </p:spPr>
      </p:pic>
      <p:sp>
        <p:nvSpPr>
          <p:cNvPr id="178" name="Google Shape;178;p26"/>
          <p:cNvSpPr txBox="1"/>
          <p:nvPr/>
        </p:nvSpPr>
        <p:spPr>
          <a:xfrm>
            <a:off x="7585075" y="6072187"/>
            <a:ext cx="1262062"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3.27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 calcmode="lin" valueType="num">
                                      <p:cBhvr additive="base">
                                        <p:cTn dur="500"/>
                                        <p:tgtEl>
                                          <p:spTgt spid="17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7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 calcmode="lin" valueType="num">
                                      <p:cBhvr additive="base">
                                        <p:cTn dur="500"/>
                                        <p:tgtEl>
                                          <p:spTgt spid="17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7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 calcmode="lin" valueType="num">
                                      <p:cBhvr additive="base">
                                        <p:cTn dur="500"/>
                                        <p:tgtEl>
                                          <p:spTgt spid="176">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7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 calcmode="lin" valueType="num">
                                      <p:cBhvr additive="base">
                                        <p:cTn dur="500"/>
                                        <p:tgtEl>
                                          <p:spTgt spid="176">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76">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 calcmode="lin" valueType="num">
                                      <p:cBhvr additive="base">
                                        <p:cTn dur="500"/>
                                        <p:tgtEl>
                                          <p:spTgt spid="176">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76">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 calcmode="lin" valueType="num">
                                      <p:cBhvr additive="base">
                                        <p:cTn dur="500"/>
                                        <p:tgtEl>
                                          <p:spTgt spid="176">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76">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628650" y="592137"/>
            <a:ext cx="7886700" cy="2635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Multiple Circuits Within a Building</a:t>
            </a:r>
            <a:endParaRPr/>
          </a:p>
        </p:txBody>
      </p:sp>
      <p:pic>
        <p:nvPicPr>
          <p:cNvPr id="184" name="Google Shape;184;p27"/>
          <p:cNvPicPr preferRelativeResize="0"/>
          <p:nvPr/>
        </p:nvPicPr>
        <p:blipFill rotWithShape="1">
          <a:blip r:embed="rId3">
            <a:alphaModFix/>
          </a:blip>
          <a:srcRect b="0" l="0" r="0" t="0"/>
          <a:stretch/>
        </p:blipFill>
        <p:spPr>
          <a:xfrm>
            <a:off x="1109662" y="1103312"/>
            <a:ext cx="6924675" cy="4322762"/>
          </a:xfrm>
          <a:prstGeom prst="rect">
            <a:avLst/>
          </a:prstGeom>
          <a:noFill/>
          <a:ln>
            <a:noFill/>
          </a:ln>
        </p:spPr>
      </p:pic>
      <p:sp>
        <p:nvSpPr>
          <p:cNvPr id="185" name="Google Shape;185;p27"/>
          <p:cNvSpPr txBox="1"/>
          <p:nvPr>
            <p:ph idx="1" type="body"/>
          </p:nvPr>
        </p:nvSpPr>
        <p:spPr>
          <a:xfrm>
            <a:off x="628650" y="5426075"/>
            <a:ext cx="7886700" cy="10795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200"/>
              <a:buFont typeface="Arial"/>
              <a:buNone/>
            </a:pPr>
            <a:r>
              <a:rPr b="0" i="0" lang="en-US" sz="2200" u="none">
                <a:solidFill>
                  <a:schemeClr val="dk1"/>
                </a:solidFill>
                <a:latin typeface="Times"/>
                <a:ea typeface="Times"/>
                <a:cs typeface="Times"/>
                <a:sym typeface="Times"/>
              </a:rPr>
              <a:t>Many separate parallel circuits are installed in buildings</a:t>
            </a:r>
            <a:endParaRPr/>
          </a:p>
          <a:p>
            <a:pPr indent="-139700" lvl="0" marL="0" marR="0" rtl="0" algn="l">
              <a:lnSpc>
                <a:spcPct val="80000"/>
              </a:lnSpc>
              <a:spcBef>
                <a:spcPts val="1000"/>
              </a:spcBef>
              <a:spcAft>
                <a:spcPts val="0"/>
              </a:spcAft>
              <a:buClr>
                <a:schemeClr val="dk1"/>
              </a:buClr>
              <a:buSzPts val="2200"/>
              <a:buFont typeface="Arial"/>
              <a:buChar char="•"/>
            </a:pPr>
            <a:r>
              <a:rPr b="0" i="0" lang="en-US" sz="2200" u="none">
                <a:solidFill>
                  <a:schemeClr val="dk1"/>
                </a:solidFill>
                <a:latin typeface="Times"/>
                <a:ea typeface="Times"/>
                <a:cs typeface="Times"/>
                <a:sym typeface="Times"/>
              </a:rPr>
              <a:t>A large electrical cable carrying electrical energy branches out and is connected to each parallel circuit in a circuit panel</a:t>
            </a:r>
            <a:endParaRPr/>
          </a:p>
        </p:txBody>
      </p:sp>
      <p:sp>
        <p:nvSpPr>
          <p:cNvPr id="186" name="Google Shape;186;p27"/>
          <p:cNvSpPr txBox="1"/>
          <p:nvPr/>
        </p:nvSpPr>
        <p:spPr>
          <a:xfrm>
            <a:off x="628650" y="3590925"/>
            <a:ext cx="2293937" cy="132397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3.28: Buildings have multiple parallel circuits. The yellow disks represent ceiling lights.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92" name="Google Shape;192;p28"/>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Explain why it would be impractical to wire a home with a circuit in which all loads were connected in series.</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Explain why a parallel circuit with too many electrical devices connected to it is not safe.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Topic 3.4 Summary: How are circuits used in practical applications?</a:t>
            </a:r>
            <a:endParaRPr/>
          </a:p>
        </p:txBody>
      </p:sp>
      <p:sp>
        <p:nvSpPr>
          <p:cNvPr id="198" name="Google Shape;198;p29"/>
          <p:cNvSpPr txBox="1"/>
          <p:nvPr>
            <p:ph idx="1" type="body"/>
          </p:nvPr>
        </p:nvSpPr>
        <p:spPr>
          <a:xfrm>
            <a:off x="628650" y="1825625"/>
            <a:ext cx="380841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Voltage, current, and resistance in a circuit are related by Ohm’s law.</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Loads can be connected in series or in parallel in a circuit.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Parallel loads are practical for circuits in the home.</a:t>
            </a:r>
            <a:endParaRPr/>
          </a:p>
        </p:txBody>
      </p:sp>
      <p:pic>
        <p:nvPicPr>
          <p:cNvPr id="199" name="Google Shape;199;p29"/>
          <p:cNvPicPr preferRelativeResize="0"/>
          <p:nvPr/>
        </p:nvPicPr>
        <p:blipFill rotWithShape="1">
          <a:blip r:embed="rId3">
            <a:alphaModFix/>
          </a:blip>
          <a:srcRect b="9841" l="0" r="0" t="9841"/>
          <a:stretch/>
        </p:blipFill>
        <p:spPr>
          <a:xfrm>
            <a:off x="4620145" y="1933730"/>
            <a:ext cx="3746448" cy="3746448"/>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1: Voltage, current, and resistance in a circuit are related by Ohm’s law.</a:t>
            </a:r>
            <a:endParaRPr/>
          </a:p>
        </p:txBody>
      </p:sp>
      <p:sp>
        <p:nvSpPr>
          <p:cNvPr id="97" name="Google Shape;97;p14"/>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600"/>
              <a:buFont typeface="Arial"/>
              <a:buNone/>
            </a:pPr>
            <a:r>
              <a:rPr b="1" i="0" lang="en-US" sz="2600" u="none" cap="none" strike="noStrike">
                <a:solidFill>
                  <a:schemeClr val="dk1"/>
                </a:solidFill>
                <a:latin typeface="Times"/>
                <a:ea typeface="Times"/>
                <a:cs typeface="Times"/>
                <a:sym typeface="Times"/>
              </a:rPr>
              <a:t>Ohm’s Law</a:t>
            </a:r>
            <a:endParaRPr/>
          </a:p>
          <a:p>
            <a:pPr indent="0" lvl="0" marL="0" marR="0" rtl="0" algn="l">
              <a:lnSpc>
                <a:spcPct val="80000"/>
              </a:lnSpc>
              <a:spcBef>
                <a:spcPts val="1000"/>
              </a:spcBef>
              <a:spcAft>
                <a:spcPts val="0"/>
              </a:spcAft>
              <a:buClr>
                <a:schemeClr val="dk1"/>
              </a:buClr>
              <a:buSzPts val="2600"/>
              <a:buFont typeface="Arial"/>
              <a:buNone/>
            </a:pPr>
            <a:r>
              <a:rPr b="0" i="0" lang="en-US" sz="2600" u="none" cap="none" strike="noStrike">
                <a:solidFill>
                  <a:schemeClr val="dk1"/>
                </a:solidFill>
                <a:latin typeface="Times"/>
                <a:ea typeface="Times"/>
                <a:cs typeface="Times"/>
                <a:sym typeface="Times"/>
              </a:rPr>
              <a:t>The electrical potential difference between two points in a circuit is equal to the current times the resistance between those two points.</a:t>
            </a:r>
            <a:endParaRPr/>
          </a:p>
          <a:p>
            <a:pPr indent="0" lvl="0" marL="0" marR="0" rtl="0" algn="l">
              <a:lnSpc>
                <a:spcPct val="80000"/>
              </a:lnSpc>
              <a:spcBef>
                <a:spcPts val="1000"/>
              </a:spcBef>
              <a:spcAft>
                <a:spcPts val="0"/>
              </a:spcAft>
              <a:buClr>
                <a:schemeClr val="dk1"/>
              </a:buClr>
              <a:buSzPts val="2600"/>
              <a:buFont typeface="Arial"/>
              <a:buNone/>
            </a:pPr>
            <a:r>
              <a:t/>
            </a:r>
            <a:endParaRPr b="0" i="0" sz="2600" u="none" cap="none" strike="noStrike">
              <a:solidFill>
                <a:schemeClr val="dk1"/>
              </a:solidFill>
              <a:latin typeface="Times"/>
              <a:ea typeface="Times"/>
              <a:cs typeface="Times"/>
              <a:sym typeface="Times"/>
            </a:endParaRPr>
          </a:p>
          <a:p>
            <a:pPr indent="0" lvl="0" marL="0" marR="0" rtl="0" algn="ctr">
              <a:lnSpc>
                <a:spcPct val="80000"/>
              </a:lnSpc>
              <a:spcBef>
                <a:spcPts val="1000"/>
              </a:spcBef>
              <a:spcAft>
                <a:spcPts val="0"/>
              </a:spcAft>
              <a:buClr>
                <a:schemeClr val="dk1"/>
              </a:buClr>
              <a:buSzPts val="3600"/>
              <a:buFont typeface="Arial"/>
              <a:buNone/>
            </a:pPr>
            <a:r>
              <a:rPr b="0" i="1" lang="en-US" sz="3600" u="none" cap="none" strike="noStrike">
                <a:solidFill>
                  <a:schemeClr val="dk1"/>
                </a:solidFill>
                <a:latin typeface="Times"/>
                <a:ea typeface="Times"/>
                <a:cs typeface="Times"/>
                <a:sym typeface="Times"/>
              </a:rPr>
              <a:t>V</a:t>
            </a:r>
            <a:r>
              <a:rPr b="0" i="0" lang="en-US" sz="3600" u="none" cap="none" strike="noStrike">
                <a:solidFill>
                  <a:schemeClr val="dk1"/>
                </a:solidFill>
                <a:latin typeface="Times"/>
                <a:ea typeface="Times"/>
                <a:cs typeface="Times"/>
                <a:sym typeface="Times"/>
              </a:rPr>
              <a:t> = </a:t>
            </a:r>
            <a:r>
              <a:rPr b="0" i="1" lang="en-US" sz="3600" u="none" cap="none" strike="noStrike">
                <a:solidFill>
                  <a:schemeClr val="dk1"/>
                </a:solidFill>
                <a:latin typeface="Times"/>
                <a:ea typeface="Times"/>
                <a:cs typeface="Times"/>
                <a:sym typeface="Times"/>
              </a:rPr>
              <a:t>IR</a:t>
            </a:r>
            <a:endParaRPr/>
          </a:p>
          <a:p>
            <a:pPr indent="0" lvl="0" marL="0" marR="0" rtl="0" algn="ctr">
              <a:lnSpc>
                <a:spcPct val="80000"/>
              </a:lnSpc>
              <a:spcBef>
                <a:spcPts val="1000"/>
              </a:spcBef>
              <a:spcAft>
                <a:spcPts val="0"/>
              </a:spcAft>
              <a:buClr>
                <a:schemeClr val="dk1"/>
              </a:buClr>
              <a:buSzPts val="2600"/>
              <a:buFont typeface="Arial"/>
              <a:buNone/>
            </a:pPr>
            <a:r>
              <a:t/>
            </a:r>
            <a:endParaRPr b="0" i="1" sz="2600" u="none" cap="none" strike="noStrike">
              <a:solidFill>
                <a:schemeClr val="dk1"/>
              </a:solidFill>
              <a:latin typeface="Times"/>
              <a:ea typeface="Times"/>
              <a:cs typeface="Times"/>
              <a:sym typeface="Times"/>
            </a:endParaRPr>
          </a:p>
          <a:p>
            <a:pPr indent="0" lvl="0" marL="0" marR="0" rtl="0" algn="l">
              <a:lnSpc>
                <a:spcPct val="80000"/>
              </a:lnSpc>
              <a:spcBef>
                <a:spcPts val="1000"/>
              </a:spcBef>
              <a:spcAft>
                <a:spcPts val="0"/>
              </a:spcAft>
              <a:buClr>
                <a:schemeClr val="dk1"/>
              </a:buClr>
              <a:buSzPts val="2600"/>
              <a:buFont typeface="Arial"/>
              <a:buNone/>
            </a:pPr>
            <a:r>
              <a:rPr b="0" i="1" lang="en-US" sz="2600" u="none" cap="none" strike="noStrike">
                <a:solidFill>
                  <a:schemeClr val="dk1"/>
                </a:solidFill>
                <a:latin typeface="Times"/>
                <a:ea typeface="Times"/>
                <a:cs typeface="Times"/>
                <a:sym typeface="Times"/>
              </a:rPr>
              <a:t>V</a:t>
            </a:r>
            <a:r>
              <a:rPr b="0" i="0" lang="en-US" sz="2600" u="none" cap="none" strike="noStrike">
                <a:solidFill>
                  <a:schemeClr val="dk1"/>
                </a:solidFill>
                <a:latin typeface="Times"/>
                <a:ea typeface="Times"/>
                <a:cs typeface="Times"/>
                <a:sym typeface="Times"/>
              </a:rPr>
              <a:t>: electrical potential difference (voltage) in volts (V)</a:t>
            </a:r>
            <a:endParaRPr/>
          </a:p>
          <a:p>
            <a:pPr indent="0" lvl="0" marL="0" marR="0" rtl="0" algn="l">
              <a:lnSpc>
                <a:spcPct val="80000"/>
              </a:lnSpc>
              <a:spcBef>
                <a:spcPts val="1000"/>
              </a:spcBef>
              <a:spcAft>
                <a:spcPts val="0"/>
              </a:spcAft>
              <a:buClr>
                <a:schemeClr val="dk1"/>
              </a:buClr>
              <a:buSzPts val="2600"/>
              <a:buFont typeface="Arial"/>
              <a:buNone/>
            </a:pPr>
            <a:r>
              <a:rPr b="0" i="1" lang="en-US" sz="2600" u="none" cap="none" strike="noStrike">
                <a:solidFill>
                  <a:schemeClr val="dk1"/>
                </a:solidFill>
                <a:latin typeface="Times"/>
                <a:ea typeface="Times"/>
                <a:cs typeface="Times"/>
                <a:sym typeface="Times"/>
              </a:rPr>
              <a:t>I</a:t>
            </a:r>
            <a:r>
              <a:rPr b="0" i="0" lang="en-US" sz="2600" u="none" cap="none" strike="noStrike">
                <a:solidFill>
                  <a:schemeClr val="dk1"/>
                </a:solidFill>
                <a:latin typeface="Times"/>
                <a:ea typeface="Times"/>
                <a:cs typeface="Times"/>
                <a:sym typeface="Times"/>
              </a:rPr>
              <a:t>: current in amperes (A)</a:t>
            </a:r>
            <a:endParaRPr/>
          </a:p>
          <a:p>
            <a:pPr indent="0" lvl="0" marL="0" marR="0" rtl="0" algn="l">
              <a:lnSpc>
                <a:spcPct val="80000"/>
              </a:lnSpc>
              <a:spcBef>
                <a:spcPts val="1000"/>
              </a:spcBef>
              <a:spcAft>
                <a:spcPts val="0"/>
              </a:spcAft>
              <a:buClr>
                <a:schemeClr val="dk1"/>
              </a:buClr>
              <a:buSzPts val="2600"/>
              <a:buFont typeface="Arial"/>
              <a:buNone/>
            </a:pPr>
            <a:r>
              <a:rPr b="0" i="1" lang="en-US" sz="2600" u="none" cap="none" strike="noStrike">
                <a:solidFill>
                  <a:schemeClr val="dk1"/>
                </a:solidFill>
                <a:latin typeface="Times"/>
                <a:ea typeface="Times"/>
                <a:cs typeface="Times"/>
                <a:sym typeface="Times"/>
              </a:rPr>
              <a:t>R</a:t>
            </a:r>
            <a:r>
              <a:rPr b="0" i="0" lang="en-US" sz="2600" u="none" cap="none" strike="noStrike">
                <a:solidFill>
                  <a:schemeClr val="dk1"/>
                </a:solidFill>
                <a:latin typeface="Times"/>
                <a:ea typeface="Times"/>
                <a:cs typeface="Times"/>
                <a:sym typeface="Times"/>
              </a:rPr>
              <a:t>: resistance in ohms (Ω)</a:t>
            </a:r>
            <a:endParaRPr/>
          </a:p>
          <a:p>
            <a:pPr indent="-63500" lvl="0" marL="228600" marR="0" rtl="0" algn="l">
              <a:lnSpc>
                <a:spcPct val="90000"/>
              </a:lnSpc>
              <a:spcBef>
                <a:spcPts val="1000"/>
              </a:spcBef>
              <a:spcAft>
                <a:spcPts val="0"/>
              </a:spcAft>
              <a:buClr>
                <a:schemeClr val="dk1"/>
              </a:buClr>
              <a:buSzPts val="2600"/>
              <a:buFont typeface="Arial"/>
              <a:buNone/>
            </a:pPr>
            <a:r>
              <a:t/>
            </a:r>
            <a:endParaRPr b="0" i="0" sz="26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 calcmode="lin" valueType="num">
                                      <p:cBhvr additive="base">
                                        <p:cTn dur="500"/>
                                        <p:tgtEl>
                                          <p:spTgt spid="9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 calcmode="lin" valueType="num">
                                      <p:cBhvr additive="base">
                                        <p:cTn dur="500"/>
                                        <p:tgtEl>
                                          <p:spTgt spid="9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 calcmode="lin" valueType="num">
                                      <p:cBhvr additive="base">
                                        <p:cTn dur="500"/>
                                        <p:tgtEl>
                                          <p:spTgt spid="9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 calcmode="lin" valueType="num">
                                      <p:cBhvr additive="base">
                                        <p:cTn dur="500"/>
                                        <p:tgtEl>
                                          <p:spTgt spid="9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anim calcmode="lin" valueType="num">
                                      <p:cBhvr additive="base">
                                        <p:cTn dur="500"/>
                                        <p:tgtEl>
                                          <p:spTgt spid="9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anim calcmode="lin" valueType="num">
                                      <p:cBhvr additive="base">
                                        <p:cTn dur="500"/>
                                        <p:tgtEl>
                                          <p:spTgt spid="9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6" st="6"/>
                                            </p:txEl>
                                          </p:spTgt>
                                        </p:tgtEl>
                                        <p:attrNameLst>
                                          <p:attrName>style.visibility</p:attrName>
                                        </p:attrNameLst>
                                      </p:cBhvr>
                                      <p:to>
                                        <p:strVal val="visible"/>
                                      </p:to>
                                    </p:set>
                                    <p:anim calcmode="lin" valueType="num">
                                      <p:cBhvr additive="base">
                                        <p:cTn dur="500"/>
                                        <p:tgtEl>
                                          <p:spTgt spid="9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7" st="7"/>
                                            </p:txEl>
                                          </p:spTgt>
                                        </p:tgtEl>
                                        <p:attrNameLst>
                                          <p:attrName>style.visibility</p:attrName>
                                        </p:attrNameLst>
                                      </p:cBhvr>
                                      <p:to>
                                        <p:strVal val="visible"/>
                                      </p:to>
                                    </p:set>
                                    <p:anim calcmode="lin" valueType="num">
                                      <p:cBhvr additive="base">
                                        <p:cTn dur="500"/>
                                        <p:tgtEl>
                                          <p:spTgt spid="97">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7">
                                            <p:txEl>
                                              <p:pRg end="8" st="8"/>
                                            </p:txEl>
                                          </p:spTgt>
                                        </p:tgtEl>
                                        <p:attrNameLst>
                                          <p:attrName>style.visibility</p:attrName>
                                        </p:attrNameLst>
                                      </p:cBhvr>
                                      <p:to>
                                        <p:strVal val="visible"/>
                                      </p:to>
                                    </p:set>
                                    <p:anim calcmode="lin" valueType="num">
                                      <p:cBhvr additive="base">
                                        <p:cTn dur="500"/>
                                        <p:tgtEl>
                                          <p:spTgt spid="97">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97">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Using Ohm’s Law</a:t>
            </a:r>
            <a:endParaRPr/>
          </a:p>
        </p:txBody>
      </p:sp>
      <p:sp>
        <p:nvSpPr>
          <p:cNvPr id="103" name="Google Shape;103;p15"/>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You can rearrange the variables in Ohm’s law to calculate any of the other variables if you know the value of the other two.</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a:p>
            <a:pPr indent="0" lvl="0" marL="0" marR="0" rtl="0" algn="ctr">
              <a:lnSpc>
                <a:spcPct val="90000"/>
              </a:lnSpc>
              <a:spcBef>
                <a:spcPts val="1000"/>
              </a:spcBef>
              <a:spcAft>
                <a:spcPts val="0"/>
              </a:spcAft>
              <a:buClr>
                <a:schemeClr val="dk1"/>
              </a:buClr>
              <a:buSzPts val="3900"/>
              <a:buFont typeface="Arial"/>
              <a:buNone/>
            </a:pPr>
            <a:r>
              <a:rPr b="0" i="1" lang="en-US" sz="3900" u="none">
                <a:solidFill>
                  <a:schemeClr val="dk1"/>
                </a:solidFill>
                <a:latin typeface="Times"/>
                <a:ea typeface="Times"/>
                <a:cs typeface="Times"/>
                <a:sym typeface="Times"/>
              </a:rPr>
              <a:t>V</a:t>
            </a:r>
            <a:r>
              <a:rPr b="0" i="0" lang="en-US" sz="3900" u="none">
                <a:solidFill>
                  <a:schemeClr val="dk1"/>
                </a:solidFill>
                <a:latin typeface="Times"/>
                <a:ea typeface="Times"/>
                <a:cs typeface="Times"/>
                <a:sym typeface="Times"/>
              </a:rPr>
              <a:t> = </a:t>
            </a:r>
            <a:r>
              <a:rPr b="0" i="1" lang="en-US" sz="3900" u="none">
                <a:solidFill>
                  <a:schemeClr val="dk1"/>
                </a:solidFill>
                <a:latin typeface="Times"/>
                <a:ea typeface="Times"/>
                <a:cs typeface="Times"/>
                <a:sym typeface="Times"/>
              </a:rPr>
              <a:t>IR</a:t>
            </a:r>
            <a:endParaRPr/>
          </a:p>
          <a:p>
            <a:pPr indent="0" lvl="0" marL="0" marR="0" rtl="0" algn="ctr">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a:p>
            <a:pPr indent="-247650" lvl="0" marL="0" marR="0" rtl="0" algn="l">
              <a:lnSpc>
                <a:spcPct val="90000"/>
              </a:lnSpc>
              <a:spcBef>
                <a:spcPts val="1000"/>
              </a:spcBef>
              <a:spcAft>
                <a:spcPts val="0"/>
              </a:spcAft>
              <a:buClr>
                <a:schemeClr val="dk1"/>
              </a:buClr>
              <a:buSzPts val="3900"/>
              <a:buFont typeface="Arial"/>
              <a:buChar char="•"/>
            </a:pPr>
            <a:r>
              <a:rPr b="0" i="0" lang="en-US" sz="3900" u="none">
                <a:solidFill>
                  <a:schemeClr val="dk1"/>
                </a:solidFill>
                <a:latin typeface="Times"/>
                <a:ea typeface="Times"/>
                <a:cs typeface="Times"/>
                <a:sym typeface="Times"/>
              </a:rPr>
              <a:t>To find resistance: </a:t>
            </a:r>
            <a:r>
              <a:rPr b="0" i="1" lang="en-US" sz="3900" u="none">
                <a:solidFill>
                  <a:schemeClr val="dk1"/>
                </a:solidFill>
                <a:latin typeface="Times"/>
                <a:ea typeface="Times"/>
                <a:cs typeface="Times"/>
                <a:sym typeface="Times"/>
              </a:rPr>
              <a:t>R</a:t>
            </a:r>
            <a:r>
              <a:rPr b="0" i="0" lang="en-US" sz="3900" u="none">
                <a:solidFill>
                  <a:schemeClr val="dk1"/>
                </a:solidFill>
                <a:latin typeface="Times"/>
                <a:ea typeface="Times"/>
                <a:cs typeface="Times"/>
                <a:sym typeface="Times"/>
              </a:rPr>
              <a:t> = </a:t>
            </a:r>
            <a:r>
              <a:rPr b="0" i="1" lang="en-US" sz="3900" u="none">
                <a:solidFill>
                  <a:schemeClr val="dk1"/>
                </a:solidFill>
                <a:latin typeface="Times"/>
                <a:ea typeface="Times"/>
                <a:cs typeface="Times"/>
                <a:sym typeface="Times"/>
              </a:rPr>
              <a:t>V</a:t>
            </a:r>
            <a:r>
              <a:rPr b="0" i="0" lang="en-US" sz="3900" u="none">
                <a:solidFill>
                  <a:schemeClr val="dk1"/>
                </a:solidFill>
                <a:latin typeface="Times"/>
                <a:ea typeface="Times"/>
                <a:cs typeface="Times"/>
                <a:sym typeface="Times"/>
              </a:rPr>
              <a:t>/</a:t>
            </a:r>
            <a:r>
              <a:rPr b="0" i="1" lang="en-US" sz="3900" u="none">
                <a:solidFill>
                  <a:schemeClr val="dk1"/>
                </a:solidFill>
                <a:latin typeface="Times"/>
                <a:ea typeface="Times"/>
                <a:cs typeface="Times"/>
                <a:sym typeface="Times"/>
              </a:rPr>
              <a:t>I</a:t>
            </a:r>
            <a:endParaRPr/>
          </a:p>
          <a:p>
            <a:pPr indent="-247650" lvl="0" marL="0" marR="0" rtl="0" algn="l">
              <a:lnSpc>
                <a:spcPct val="90000"/>
              </a:lnSpc>
              <a:spcBef>
                <a:spcPts val="1000"/>
              </a:spcBef>
              <a:spcAft>
                <a:spcPts val="0"/>
              </a:spcAft>
              <a:buClr>
                <a:schemeClr val="dk1"/>
              </a:buClr>
              <a:buSzPts val="3900"/>
              <a:buFont typeface="Arial"/>
              <a:buChar char="•"/>
            </a:pPr>
            <a:r>
              <a:rPr b="0" i="0" lang="en-US" sz="3900" u="none">
                <a:solidFill>
                  <a:schemeClr val="dk1"/>
                </a:solidFill>
                <a:latin typeface="Times"/>
                <a:ea typeface="Times"/>
                <a:cs typeface="Times"/>
                <a:sym typeface="Times"/>
              </a:rPr>
              <a:t>To find current: </a:t>
            </a:r>
            <a:r>
              <a:rPr b="0" i="1" lang="en-US" sz="3900" u="none">
                <a:solidFill>
                  <a:schemeClr val="dk1"/>
                </a:solidFill>
                <a:latin typeface="Times"/>
                <a:ea typeface="Times"/>
                <a:cs typeface="Times"/>
                <a:sym typeface="Times"/>
              </a:rPr>
              <a:t>I</a:t>
            </a:r>
            <a:r>
              <a:rPr b="0" i="0" lang="en-US" sz="3900" u="none">
                <a:solidFill>
                  <a:schemeClr val="dk1"/>
                </a:solidFill>
                <a:latin typeface="Times"/>
                <a:ea typeface="Times"/>
                <a:cs typeface="Times"/>
                <a:sym typeface="Times"/>
              </a:rPr>
              <a:t> = </a:t>
            </a:r>
            <a:r>
              <a:rPr b="0" i="1" lang="en-US" sz="3900" u="none">
                <a:solidFill>
                  <a:schemeClr val="dk1"/>
                </a:solidFill>
                <a:latin typeface="Times"/>
                <a:ea typeface="Times"/>
                <a:cs typeface="Times"/>
                <a:sym typeface="Times"/>
              </a:rPr>
              <a:t>V</a:t>
            </a:r>
            <a:r>
              <a:rPr b="0" i="0" lang="en-US" sz="3900" u="none">
                <a:solidFill>
                  <a:schemeClr val="dk1"/>
                </a:solidFill>
                <a:latin typeface="Times"/>
                <a:ea typeface="Times"/>
                <a:cs typeface="Times"/>
                <a:sym typeface="Times"/>
              </a:rPr>
              <a:t>/</a:t>
            </a:r>
            <a:r>
              <a:rPr b="0" i="1" lang="en-US" sz="3900" u="none">
                <a:solidFill>
                  <a:schemeClr val="dk1"/>
                </a:solidFill>
                <a:latin typeface="Times"/>
                <a:ea typeface="Times"/>
                <a:cs typeface="Times"/>
                <a:sym typeface="Times"/>
              </a:rPr>
              <a:t>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628650" y="568325"/>
            <a:ext cx="7886700" cy="7524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Using Ohm’s Law: Sample Problem</a:t>
            </a:r>
            <a:endParaRPr/>
          </a:p>
        </p:txBody>
      </p:sp>
      <p:sp>
        <p:nvSpPr>
          <p:cNvPr id="109" name="Google Shape;109;p16"/>
          <p:cNvSpPr txBox="1"/>
          <p:nvPr>
            <p:ph idx="1" type="body"/>
          </p:nvPr>
        </p:nvSpPr>
        <p:spPr>
          <a:xfrm>
            <a:off x="628650" y="1320800"/>
            <a:ext cx="7886700" cy="4995862"/>
          </a:xfrm>
          <a:prstGeom prst="rect">
            <a:avLst/>
          </a:prstGeom>
          <a:noFill/>
          <a:ln>
            <a:noFill/>
          </a:ln>
        </p:spPr>
        <p:txBody>
          <a:bodyPr anchorCtr="0" anchor="t" bIns="45700" lIns="91425" spcFirstLastPara="1" rIns="91425" wrap="square" tIns="45700">
            <a:noAutofit/>
          </a:bodyPr>
          <a:lstStyle/>
          <a:p>
            <a:pPr indent="0" lvl="0" marL="0" marR="0" rtl="0" algn="l">
              <a:lnSpc>
                <a:spcPct val="60000"/>
              </a:lnSpc>
              <a:spcBef>
                <a:spcPts val="0"/>
              </a:spcBef>
              <a:spcAft>
                <a:spcPts val="0"/>
              </a:spcAft>
              <a:buClr>
                <a:schemeClr val="dk1"/>
              </a:buClr>
              <a:buSzPts val="2200"/>
              <a:buFont typeface="Arial"/>
              <a:buNone/>
            </a:pPr>
            <a:r>
              <a:rPr b="0" i="0" lang="en-US" sz="2200" u="none">
                <a:solidFill>
                  <a:schemeClr val="dk1"/>
                </a:solidFill>
                <a:latin typeface="Times"/>
                <a:ea typeface="Times"/>
                <a:cs typeface="Times"/>
                <a:sym typeface="Times"/>
              </a:rPr>
              <a:t>The filament of a light bulb has a resistance of 20 Ω. A 5.0 V battery is used in the circuit. What is the current?</a:t>
            </a:r>
            <a:endParaRPr/>
          </a:p>
          <a:p>
            <a:pPr indent="0" lvl="0" marL="0" marR="0" rtl="0" algn="l">
              <a:lnSpc>
                <a:spcPct val="60000"/>
              </a:lnSpc>
              <a:spcBef>
                <a:spcPts val="1000"/>
              </a:spcBef>
              <a:spcAft>
                <a:spcPts val="0"/>
              </a:spcAft>
              <a:buClr>
                <a:schemeClr val="dk1"/>
              </a:buClr>
              <a:buSzPts val="2200"/>
              <a:buFont typeface="Arial"/>
              <a:buNone/>
            </a:pPr>
            <a:r>
              <a:t/>
            </a:r>
            <a:endParaRPr b="0" i="0" sz="2200" u="none">
              <a:solidFill>
                <a:schemeClr val="dk1"/>
              </a:solidFill>
              <a:latin typeface="Times"/>
              <a:ea typeface="Times"/>
              <a:cs typeface="Times"/>
              <a:sym typeface="Times"/>
            </a:endParaRPr>
          </a:p>
          <a:p>
            <a:pPr indent="0" lvl="0" marL="0" marR="0" rtl="0" algn="l">
              <a:lnSpc>
                <a:spcPct val="60000"/>
              </a:lnSpc>
              <a:spcBef>
                <a:spcPts val="1000"/>
              </a:spcBef>
              <a:spcAft>
                <a:spcPts val="0"/>
              </a:spcAft>
              <a:buClr>
                <a:schemeClr val="dk1"/>
              </a:buClr>
              <a:buSzPts val="2200"/>
              <a:buFont typeface="Arial"/>
              <a:buNone/>
            </a:pPr>
            <a:r>
              <a:rPr b="0" i="0" lang="en-US" sz="2200" u="none">
                <a:solidFill>
                  <a:schemeClr val="dk1"/>
                </a:solidFill>
                <a:latin typeface="Times"/>
                <a:ea typeface="Times"/>
                <a:cs typeface="Times"/>
                <a:sym typeface="Times"/>
              </a:rPr>
              <a:t>1) Rearrange Ohm’s law (</a:t>
            </a:r>
            <a:r>
              <a:rPr b="0" i="1" lang="en-US" sz="2200" u="none">
                <a:solidFill>
                  <a:schemeClr val="dk1"/>
                </a:solidFill>
                <a:latin typeface="Times"/>
                <a:ea typeface="Times"/>
                <a:cs typeface="Times"/>
                <a:sym typeface="Times"/>
              </a:rPr>
              <a:t>V</a:t>
            </a:r>
            <a:r>
              <a:rPr b="0" i="0" lang="en-US" sz="2200" u="none">
                <a:solidFill>
                  <a:schemeClr val="dk1"/>
                </a:solidFill>
                <a:latin typeface="Times"/>
                <a:ea typeface="Times"/>
                <a:cs typeface="Times"/>
                <a:sym typeface="Times"/>
              </a:rPr>
              <a:t> = </a:t>
            </a:r>
            <a:r>
              <a:rPr b="0" i="1" lang="en-US" sz="2200" u="none">
                <a:solidFill>
                  <a:schemeClr val="dk1"/>
                </a:solidFill>
                <a:latin typeface="Times"/>
                <a:ea typeface="Times"/>
                <a:cs typeface="Times"/>
                <a:sym typeface="Times"/>
              </a:rPr>
              <a:t>IR</a:t>
            </a:r>
            <a:r>
              <a:rPr b="0" i="0" lang="en-US" sz="2200" u="none">
                <a:solidFill>
                  <a:schemeClr val="dk1"/>
                </a:solidFill>
                <a:latin typeface="Times"/>
                <a:ea typeface="Times"/>
                <a:cs typeface="Times"/>
                <a:sym typeface="Times"/>
              </a:rPr>
              <a:t>) into the formula to find current (</a:t>
            </a:r>
            <a:r>
              <a:rPr b="0" i="1" lang="en-US" sz="2200" u="none">
                <a:solidFill>
                  <a:schemeClr val="dk1"/>
                </a:solidFill>
                <a:latin typeface="Times"/>
                <a:ea typeface="Times"/>
                <a:cs typeface="Times"/>
                <a:sym typeface="Times"/>
              </a:rPr>
              <a:t>I</a:t>
            </a:r>
            <a:r>
              <a:rPr b="0" i="0" lang="en-US" sz="2200" u="none">
                <a:solidFill>
                  <a:schemeClr val="dk1"/>
                </a:solidFill>
                <a:latin typeface="Times"/>
                <a:ea typeface="Times"/>
                <a:cs typeface="Times"/>
                <a:sym typeface="Times"/>
              </a:rPr>
              <a:t>).</a:t>
            </a:r>
            <a:endParaRPr/>
          </a:p>
          <a:p>
            <a:pPr indent="0" lvl="0" marL="0" marR="0" rtl="0" algn="l">
              <a:lnSpc>
                <a:spcPct val="60000"/>
              </a:lnSpc>
              <a:spcBef>
                <a:spcPts val="1000"/>
              </a:spcBef>
              <a:spcAft>
                <a:spcPts val="0"/>
              </a:spcAft>
              <a:buClr>
                <a:schemeClr val="dk1"/>
              </a:buClr>
              <a:buSzPts val="2200"/>
              <a:buFont typeface="Arial"/>
              <a:buNone/>
            </a:pPr>
            <a:r>
              <a:t/>
            </a:r>
            <a:endParaRPr b="0" i="0" sz="2200" u="none">
              <a:solidFill>
                <a:schemeClr val="dk1"/>
              </a:solidFill>
              <a:latin typeface="Times"/>
              <a:ea typeface="Times"/>
              <a:cs typeface="Times"/>
              <a:sym typeface="Times"/>
            </a:endParaRPr>
          </a:p>
          <a:p>
            <a:pPr indent="0" lvl="0" marL="0" marR="0" rtl="0" algn="ctr">
              <a:lnSpc>
                <a:spcPct val="60000"/>
              </a:lnSpc>
              <a:spcBef>
                <a:spcPts val="1000"/>
              </a:spcBef>
              <a:spcAft>
                <a:spcPts val="0"/>
              </a:spcAft>
              <a:buClr>
                <a:schemeClr val="dk1"/>
              </a:buClr>
              <a:buSzPts val="2200"/>
              <a:buFont typeface="Arial"/>
              <a:buNone/>
            </a:pPr>
            <a:r>
              <a:rPr b="0" i="1" lang="en-US" sz="2200" u="none">
                <a:solidFill>
                  <a:schemeClr val="dk1"/>
                </a:solidFill>
                <a:latin typeface="Times"/>
                <a:ea typeface="Times"/>
                <a:cs typeface="Times"/>
                <a:sym typeface="Times"/>
              </a:rPr>
              <a:t>V</a:t>
            </a:r>
            <a:r>
              <a:rPr b="0" i="0" lang="en-US" sz="2200" u="none">
                <a:solidFill>
                  <a:schemeClr val="dk1"/>
                </a:solidFill>
                <a:latin typeface="Times"/>
                <a:ea typeface="Times"/>
                <a:cs typeface="Times"/>
                <a:sym typeface="Times"/>
              </a:rPr>
              <a:t> = </a:t>
            </a:r>
            <a:r>
              <a:rPr b="0" i="1" lang="en-US" sz="2200" u="none">
                <a:solidFill>
                  <a:schemeClr val="dk1"/>
                </a:solidFill>
                <a:latin typeface="Times"/>
                <a:ea typeface="Times"/>
                <a:cs typeface="Times"/>
                <a:sym typeface="Times"/>
              </a:rPr>
              <a:t>IR</a:t>
            </a:r>
            <a:endParaRPr/>
          </a:p>
          <a:p>
            <a:pPr indent="0" lvl="0" marL="0" marR="0" rtl="0" algn="ctr">
              <a:lnSpc>
                <a:spcPct val="60000"/>
              </a:lnSpc>
              <a:spcBef>
                <a:spcPts val="1000"/>
              </a:spcBef>
              <a:spcAft>
                <a:spcPts val="0"/>
              </a:spcAft>
              <a:buClr>
                <a:schemeClr val="dk1"/>
              </a:buClr>
              <a:buSzPts val="2200"/>
              <a:buFont typeface="Arial"/>
              <a:buNone/>
            </a:pPr>
            <a:r>
              <a:rPr b="0" i="1" lang="en-US" sz="2200" u="none">
                <a:solidFill>
                  <a:schemeClr val="dk1"/>
                </a:solidFill>
                <a:latin typeface="Times"/>
                <a:ea typeface="Times"/>
                <a:cs typeface="Times"/>
                <a:sym typeface="Times"/>
              </a:rPr>
              <a:t>I = V</a:t>
            </a:r>
            <a:r>
              <a:rPr b="0" i="0" lang="en-US" sz="2200" u="none">
                <a:solidFill>
                  <a:schemeClr val="dk1"/>
                </a:solidFill>
                <a:latin typeface="Times"/>
                <a:ea typeface="Times"/>
                <a:cs typeface="Times"/>
                <a:sym typeface="Times"/>
              </a:rPr>
              <a:t>/</a:t>
            </a:r>
            <a:r>
              <a:rPr b="0" i="1" lang="en-US" sz="2200" u="none">
                <a:solidFill>
                  <a:schemeClr val="dk1"/>
                </a:solidFill>
                <a:latin typeface="Times"/>
                <a:ea typeface="Times"/>
                <a:cs typeface="Times"/>
                <a:sym typeface="Times"/>
              </a:rPr>
              <a:t>R</a:t>
            </a:r>
            <a:endParaRPr/>
          </a:p>
          <a:p>
            <a:pPr indent="0" lvl="0" marL="0" marR="0" rtl="0" algn="ctr">
              <a:lnSpc>
                <a:spcPct val="60000"/>
              </a:lnSpc>
              <a:spcBef>
                <a:spcPts val="1000"/>
              </a:spcBef>
              <a:spcAft>
                <a:spcPts val="0"/>
              </a:spcAft>
              <a:buClr>
                <a:schemeClr val="dk1"/>
              </a:buClr>
              <a:buSzPts val="2200"/>
              <a:buFont typeface="Arial"/>
              <a:buNone/>
            </a:pPr>
            <a:r>
              <a:t/>
            </a:r>
            <a:endParaRPr b="0" i="1" sz="2200" u="none">
              <a:solidFill>
                <a:schemeClr val="dk1"/>
              </a:solidFill>
              <a:latin typeface="Times"/>
              <a:ea typeface="Times"/>
              <a:cs typeface="Times"/>
              <a:sym typeface="Times"/>
            </a:endParaRPr>
          </a:p>
          <a:p>
            <a:pPr indent="0" lvl="0" marL="0" marR="0" rtl="0" algn="l">
              <a:lnSpc>
                <a:spcPct val="60000"/>
              </a:lnSpc>
              <a:spcBef>
                <a:spcPts val="1000"/>
              </a:spcBef>
              <a:spcAft>
                <a:spcPts val="0"/>
              </a:spcAft>
              <a:buClr>
                <a:schemeClr val="dk1"/>
              </a:buClr>
              <a:buSzPts val="2200"/>
              <a:buFont typeface="Arial"/>
              <a:buNone/>
            </a:pPr>
            <a:r>
              <a:rPr b="0" i="0" lang="en-US" sz="2200" u="none">
                <a:solidFill>
                  <a:schemeClr val="dk1"/>
                </a:solidFill>
                <a:latin typeface="Times"/>
                <a:ea typeface="Times"/>
                <a:cs typeface="Times"/>
                <a:sym typeface="Times"/>
              </a:rPr>
              <a:t>2) Substitute the values for R and V into the formula:</a:t>
            </a:r>
            <a:endParaRPr/>
          </a:p>
          <a:p>
            <a:pPr indent="0" lvl="0" marL="0" marR="0" rtl="0" algn="ctr">
              <a:lnSpc>
                <a:spcPct val="60000"/>
              </a:lnSpc>
              <a:spcBef>
                <a:spcPts val="1000"/>
              </a:spcBef>
              <a:spcAft>
                <a:spcPts val="0"/>
              </a:spcAft>
              <a:buClr>
                <a:schemeClr val="dk1"/>
              </a:buClr>
              <a:buSzPts val="2200"/>
              <a:buFont typeface="Arial"/>
              <a:buNone/>
            </a:pPr>
            <a:r>
              <a:t/>
            </a:r>
            <a:endParaRPr b="0" i="0" sz="2200" u="none">
              <a:solidFill>
                <a:schemeClr val="dk1"/>
              </a:solidFill>
              <a:latin typeface="Times"/>
              <a:ea typeface="Times"/>
              <a:cs typeface="Times"/>
              <a:sym typeface="Times"/>
            </a:endParaRPr>
          </a:p>
          <a:p>
            <a:pPr indent="0" lvl="0" marL="0" marR="0" rtl="0" algn="ctr">
              <a:lnSpc>
                <a:spcPct val="60000"/>
              </a:lnSpc>
              <a:spcBef>
                <a:spcPts val="1000"/>
              </a:spcBef>
              <a:spcAft>
                <a:spcPts val="0"/>
              </a:spcAft>
              <a:buClr>
                <a:schemeClr val="dk1"/>
              </a:buClr>
              <a:buSzPts val="2200"/>
              <a:buFont typeface="Arial"/>
              <a:buNone/>
            </a:pPr>
            <a:r>
              <a:rPr b="0" i="1" lang="en-US" sz="2200" u="none">
                <a:solidFill>
                  <a:schemeClr val="dk1"/>
                </a:solidFill>
                <a:latin typeface="Times"/>
                <a:ea typeface="Times"/>
                <a:cs typeface="Times"/>
                <a:sym typeface="Times"/>
              </a:rPr>
              <a:t>I = </a:t>
            </a:r>
            <a:r>
              <a:rPr b="0" i="0" lang="en-US" sz="2200" u="none">
                <a:solidFill>
                  <a:schemeClr val="dk1"/>
                </a:solidFill>
                <a:latin typeface="Times"/>
                <a:ea typeface="Times"/>
                <a:cs typeface="Times"/>
                <a:sym typeface="Times"/>
              </a:rPr>
              <a:t>5.0 V / 20  Ω</a:t>
            </a:r>
            <a:endParaRPr/>
          </a:p>
          <a:p>
            <a:pPr indent="0" lvl="0" marL="0" marR="0" rtl="0" algn="ctr">
              <a:lnSpc>
                <a:spcPct val="60000"/>
              </a:lnSpc>
              <a:spcBef>
                <a:spcPts val="1000"/>
              </a:spcBef>
              <a:spcAft>
                <a:spcPts val="0"/>
              </a:spcAft>
              <a:buClr>
                <a:schemeClr val="dk1"/>
              </a:buClr>
              <a:buSzPts val="2200"/>
              <a:buFont typeface="Arial"/>
              <a:buNone/>
            </a:pPr>
            <a:r>
              <a:rPr b="0" i="0" lang="en-US" sz="2200" u="none">
                <a:solidFill>
                  <a:schemeClr val="dk1"/>
                </a:solidFill>
                <a:latin typeface="Times"/>
                <a:ea typeface="Times"/>
                <a:cs typeface="Times"/>
                <a:sym typeface="Times"/>
              </a:rPr>
              <a:t>I = 0.25 A</a:t>
            </a:r>
            <a:endParaRPr/>
          </a:p>
          <a:p>
            <a:pPr indent="0" lvl="0" marL="0" marR="0" rtl="0" algn="ctr">
              <a:lnSpc>
                <a:spcPct val="60000"/>
              </a:lnSpc>
              <a:spcBef>
                <a:spcPts val="1000"/>
              </a:spcBef>
              <a:spcAft>
                <a:spcPts val="0"/>
              </a:spcAft>
              <a:buClr>
                <a:schemeClr val="dk1"/>
              </a:buClr>
              <a:buSzPts val="2200"/>
              <a:buFont typeface="Arial"/>
              <a:buNone/>
            </a:pPr>
            <a:r>
              <a:t/>
            </a:r>
            <a:endParaRPr b="0" i="0" sz="2200" u="none">
              <a:solidFill>
                <a:schemeClr val="dk1"/>
              </a:solidFill>
              <a:latin typeface="Times"/>
              <a:ea typeface="Times"/>
              <a:cs typeface="Times"/>
              <a:sym typeface="Times"/>
            </a:endParaRPr>
          </a:p>
          <a:p>
            <a:pPr indent="0" lvl="0" marL="0" marR="0" rtl="0" algn="ctr">
              <a:lnSpc>
                <a:spcPct val="60000"/>
              </a:lnSpc>
              <a:spcBef>
                <a:spcPts val="1000"/>
              </a:spcBef>
              <a:spcAft>
                <a:spcPts val="0"/>
              </a:spcAft>
              <a:buClr>
                <a:schemeClr val="dk1"/>
              </a:buClr>
              <a:buSzPts val="2200"/>
              <a:buFont typeface="Arial"/>
              <a:buNone/>
            </a:pPr>
            <a:r>
              <a:rPr b="1" i="0" lang="en-US" sz="2200" u="none">
                <a:solidFill>
                  <a:schemeClr val="dk1"/>
                </a:solidFill>
                <a:latin typeface="Times"/>
                <a:ea typeface="Times"/>
                <a:cs typeface="Times"/>
                <a:sym typeface="Times"/>
              </a:rPr>
              <a:t>The current is 0.25 A.</a:t>
            </a:r>
            <a:endParaRPr/>
          </a:p>
          <a:p>
            <a:pPr indent="-88900" lvl="0" marL="228600" marR="0" rtl="0" algn="l">
              <a:lnSpc>
                <a:spcPct val="90000"/>
              </a:lnSpc>
              <a:spcBef>
                <a:spcPts val="1000"/>
              </a:spcBef>
              <a:spcAft>
                <a:spcPts val="0"/>
              </a:spcAft>
              <a:buClr>
                <a:schemeClr val="dk1"/>
              </a:buClr>
              <a:buSzPts val="2200"/>
              <a:buFont typeface="Arial"/>
              <a:buNone/>
            </a:pPr>
            <a:r>
              <a:t/>
            </a:r>
            <a:endParaRPr b="1" i="0" sz="22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 calcmode="lin" valueType="num">
                                      <p:cBhvr additive="base">
                                        <p:cTn dur="500"/>
                                        <p:tgtEl>
                                          <p:spTgt spid="10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 calcmode="lin" valueType="num">
                                      <p:cBhvr additive="base">
                                        <p:cTn dur="500"/>
                                        <p:tgtEl>
                                          <p:spTgt spid="10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 calcmode="lin" valueType="num">
                                      <p:cBhvr additive="base">
                                        <p:cTn dur="500"/>
                                        <p:tgtEl>
                                          <p:spTgt spid="10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anim calcmode="lin" valueType="num">
                                      <p:cBhvr additive="base">
                                        <p:cTn dur="500"/>
                                        <p:tgtEl>
                                          <p:spTgt spid="10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anim calcmode="lin" valueType="num">
                                      <p:cBhvr additive="base">
                                        <p:cTn dur="500"/>
                                        <p:tgtEl>
                                          <p:spTgt spid="10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anim calcmode="lin" valueType="num">
                                      <p:cBhvr additive="base">
                                        <p:cTn dur="500"/>
                                        <p:tgtEl>
                                          <p:spTgt spid="10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anim calcmode="lin" valueType="num">
                                      <p:cBhvr additive="base">
                                        <p:cTn dur="500"/>
                                        <p:tgtEl>
                                          <p:spTgt spid="10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7" st="7"/>
                                            </p:txEl>
                                          </p:spTgt>
                                        </p:tgtEl>
                                        <p:attrNameLst>
                                          <p:attrName>style.visibility</p:attrName>
                                        </p:attrNameLst>
                                      </p:cBhvr>
                                      <p:to>
                                        <p:strVal val="visible"/>
                                      </p:to>
                                    </p:set>
                                    <p:anim calcmode="lin" valueType="num">
                                      <p:cBhvr additive="base">
                                        <p:cTn dur="500"/>
                                        <p:tgtEl>
                                          <p:spTgt spid="109">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8" st="8"/>
                                            </p:txEl>
                                          </p:spTgt>
                                        </p:tgtEl>
                                        <p:attrNameLst>
                                          <p:attrName>style.visibility</p:attrName>
                                        </p:attrNameLst>
                                      </p:cBhvr>
                                      <p:to>
                                        <p:strVal val="visible"/>
                                      </p:to>
                                    </p:set>
                                    <p:anim calcmode="lin" valueType="num">
                                      <p:cBhvr additive="base">
                                        <p:cTn dur="500"/>
                                        <p:tgtEl>
                                          <p:spTgt spid="109">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9" st="9"/>
                                            </p:txEl>
                                          </p:spTgt>
                                        </p:tgtEl>
                                        <p:attrNameLst>
                                          <p:attrName>style.visibility</p:attrName>
                                        </p:attrNameLst>
                                      </p:cBhvr>
                                      <p:to>
                                        <p:strVal val="visible"/>
                                      </p:to>
                                    </p:set>
                                    <p:anim calcmode="lin" valueType="num">
                                      <p:cBhvr additive="base">
                                        <p:cTn dur="500"/>
                                        <p:tgtEl>
                                          <p:spTgt spid="109">
                                            <p:txEl>
                                              <p:pRg end="9" st="9"/>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10" st="10"/>
                                            </p:txEl>
                                          </p:spTgt>
                                        </p:tgtEl>
                                        <p:attrNameLst>
                                          <p:attrName>style.visibility</p:attrName>
                                        </p:attrNameLst>
                                      </p:cBhvr>
                                      <p:to>
                                        <p:strVal val="visible"/>
                                      </p:to>
                                    </p:set>
                                    <p:anim calcmode="lin" valueType="num">
                                      <p:cBhvr additive="base">
                                        <p:cTn dur="500"/>
                                        <p:tgtEl>
                                          <p:spTgt spid="109">
                                            <p:txEl>
                                              <p:pRg end="10" st="10"/>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10" st="1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11" st="11"/>
                                            </p:txEl>
                                          </p:spTgt>
                                        </p:tgtEl>
                                        <p:attrNameLst>
                                          <p:attrName>style.visibility</p:attrName>
                                        </p:attrNameLst>
                                      </p:cBhvr>
                                      <p:to>
                                        <p:strVal val="visible"/>
                                      </p:to>
                                    </p:set>
                                    <p:anim calcmode="lin" valueType="num">
                                      <p:cBhvr additive="base">
                                        <p:cTn dur="500"/>
                                        <p:tgtEl>
                                          <p:spTgt spid="109">
                                            <p:txEl>
                                              <p:pRg end="11" st="11"/>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11" st="1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12" st="12"/>
                                            </p:txEl>
                                          </p:spTgt>
                                        </p:tgtEl>
                                        <p:attrNameLst>
                                          <p:attrName>style.visibility</p:attrName>
                                        </p:attrNameLst>
                                      </p:cBhvr>
                                      <p:to>
                                        <p:strVal val="visible"/>
                                      </p:to>
                                    </p:set>
                                    <p:anim calcmode="lin" valueType="num">
                                      <p:cBhvr additive="base">
                                        <p:cTn dur="500"/>
                                        <p:tgtEl>
                                          <p:spTgt spid="109">
                                            <p:txEl>
                                              <p:pRg end="12" st="12"/>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12" st="1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xEl>
                                              <p:pRg end="13" st="13"/>
                                            </p:txEl>
                                          </p:spTgt>
                                        </p:tgtEl>
                                        <p:attrNameLst>
                                          <p:attrName>style.visibility</p:attrName>
                                        </p:attrNameLst>
                                      </p:cBhvr>
                                      <p:to>
                                        <p:strVal val="visible"/>
                                      </p:to>
                                    </p:set>
                                    <p:anim calcmode="lin" valueType="num">
                                      <p:cBhvr additive="base">
                                        <p:cTn dur="500"/>
                                        <p:tgtEl>
                                          <p:spTgt spid="109">
                                            <p:txEl>
                                              <p:pRg end="13" st="13"/>
                                            </p:txEl>
                                          </p:spTgt>
                                        </p:tgtEl>
                                        <p:attrNameLst>
                                          <p:attrName>ppt_w</p:attrName>
                                        </p:attrNameLst>
                                      </p:cBhvr>
                                      <p:tavLst>
                                        <p:tav fmla="" tm="0">
                                          <p:val>
                                            <p:strVal val="0"/>
                                          </p:val>
                                        </p:tav>
                                        <p:tav fmla="" tm="100000">
                                          <p:val>
                                            <p:strVal val="#ppt_w"/>
                                          </p:val>
                                        </p:tav>
                                      </p:tavLst>
                                    </p:anim>
                                    <p:anim calcmode="lin" valueType="num">
                                      <p:cBhvr additive="base">
                                        <p:cTn dur="500"/>
                                        <p:tgtEl>
                                          <p:spTgt spid="109">
                                            <p:txEl>
                                              <p:pRg end="13" st="1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15" name="Google Shape;115;p17"/>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List the three symbols used in Ohm’s law. Explain what each symbol represents and give the units for each of the variables.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2: Loads can be connected in series or in parallel in a circuit.</a:t>
            </a:r>
            <a:endParaRPr/>
          </a:p>
        </p:txBody>
      </p:sp>
      <p:sp>
        <p:nvSpPr>
          <p:cNvPr id="121" name="Google Shape;121;p18"/>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There are two main types of circuits:</a:t>
            </a:r>
            <a:endParaRPr/>
          </a:p>
          <a:p>
            <a:pPr indent="-177800" lvl="0" marL="0" marR="0" rtl="0" algn="l">
              <a:lnSpc>
                <a:spcPct val="90000"/>
              </a:lnSpc>
              <a:spcBef>
                <a:spcPts val="1000"/>
              </a:spcBef>
              <a:spcAft>
                <a:spcPts val="0"/>
              </a:spcAft>
              <a:buClr>
                <a:schemeClr val="dk1"/>
              </a:buClr>
              <a:buSzPts val="2800"/>
              <a:buFont typeface="Arial"/>
              <a:buChar char="•"/>
            </a:pPr>
            <a:r>
              <a:rPr b="1" i="0" lang="en-US" sz="2800" u="none">
                <a:solidFill>
                  <a:schemeClr val="dk1"/>
                </a:solidFill>
                <a:latin typeface="Times"/>
                <a:ea typeface="Times"/>
                <a:cs typeface="Times"/>
                <a:sym typeface="Times"/>
              </a:rPr>
              <a:t>Series circuit</a:t>
            </a:r>
            <a:r>
              <a:rPr b="0" i="0" lang="en-US" sz="2800" u="none">
                <a:solidFill>
                  <a:schemeClr val="dk1"/>
                </a:solidFill>
                <a:latin typeface="Times"/>
                <a:ea typeface="Times"/>
                <a:cs typeface="Times"/>
                <a:sym typeface="Times"/>
              </a:rPr>
              <a:t>: A circuit in which current can only flow along one path</a:t>
            </a:r>
            <a:endParaRPr/>
          </a:p>
          <a:p>
            <a:pPr indent="-177800" lvl="0" marL="0" marR="0" rtl="0" algn="l">
              <a:lnSpc>
                <a:spcPct val="90000"/>
              </a:lnSpc>
              <a:spcBef>
                <a:spcPts val="1000"/>
              </a:spcBef>
              <a:spcAft>
                <a:spcPts val="0"/>
              </a:spcAft>
              <a:buClr>
                <a:schemeClr val="dk1"/>
              </a:buClr>
              <a:buSzPts val="2800"/>
              <a:buFont typeface="Arial"/>
              <a:buChar char="•"/>
            </a:pPr>
            <a:r>
              <a:rPr b="1" i="0" lang="en-US" sz="2800" u="none">
                <a:solidFill>
                  <a:schemeClr val="dk1"/>
                </a:solidFill>
                <a:latin typeface="Times"/>
                <a:ea typeface="Times"/>
                <a:cs typeface="Times"/>
                <a:sym typeface="Times"/>
              </a:rPr>
              <a:t>Parallel circuit</a:t>
            </a:r>
            <a:r>
              <a:rPr b="0" i="0" lang="en-US" sz="2800" u="none">
                <a:solidFill>
                  <a:schemeClr val="dk1"/>
                </a:solidFill>
                <a:latin typeface="Times"/>
                <a:ea typeface="Times"/>
                <a:cs typeface="Times"/>
                <a:sym typeface="Times"/>
              </a:rPr>
              <a:t>: A circuit that has at least one branch point where the current splits into two or more pathways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 calcmode="lin" valueType="num">
                                      <p:cBhvr additive="base">
                                        <p:cTn dur="500"/>
                                        <p:tgtEl>
                                          <p:spTgt spid="12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2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 calcmode="lin" valueType="num">
                                      <p:cBhvr additive="base">
                                        <p:cTn dur="500"/>
                                        <p:tgtEl>
                                          <p:spTgt spid="12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2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 calcmode="lin" valueType="num">
                                      <p:cBhvr additive="base">
                                        <p:cTn dur="500"/>
                                        <p:tgtEl>
                                          <p:spTgt spid="12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21">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 calcmode="lin" valueType="num">
                                      <p:cBhvr additive="base">
                                        <p:cTn dur="500"/>
                                        <p:tgtEl>
                                          <p:spTgt spid="12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21">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628650" y="365125"/>
            <a:ext cx="7886700" cy="7191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Series Circuit: One Pathway</a:t>
            </a:r>
            <a:endParaRPr/>
          </a:p>
        </p:txBody>
      </p:sp>
      <p:sp>
        <p:nvSpPr>
          <p:cNvPr id="127" name="Google Shape;127;p19"/>
          <p:cNvSpPr txBox="1"/>
          <p:nvPr>
            <p:ph idx="1" type="body"/>
          </p:nvPr>
        </p:nvSpPr>
        <p:spPr>
          <a:xfrm>
            <a:off x="628650" y="1219200"/>
            <a:ext cx="8126412" cy="49577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100"/>
              <a:buFont typeface="Arial"/>
              <a:buNone/>
            </a:pPr>
            <a:r>
              <a:rPr b="1" i="0" lang="en-US" sz="2100" u="none">
                <a:solidFill>
                  <a:schemeClr val="dk1"/>
                </a:solidFill>
                <a:latin typeface="Times"/>
                <a:ea typeface="Times"/>
                <a:cs typeface="Times"/>
                <a:sym typeface="Times"/>
              </a:rPr>
              <a:t>Series circuit</a:t>
            </a:r>
            <a:r>
              <a:rPr b="0" i="0" lang="en-US" sz="2100" u="none">
                <a:solidFill>
                  <a:schemeClr val="dk1"/>
                </a:solidFill>
                <a:latin typeface="Times"/>
                <a:ea typeface="Times"/>
                <a:cs typeface="Times"/>
                <a:sym typeface="Times"/>
              </a:rPr>
              <a:t>: A circuit in which current can only flow along one path</a:t>
            </a:r>
            <a:endParaRPr/>
          </a:p>
          <a:p>
            <a:pPr indent="0" lvl="0" marL="0" marR="0" rtl="0" algn="l">
              <a:lnSpc>
                <a:spcPct val="90000"/>
              </a:lnSpc>
              <a:spcBef>
                <a:spcPts val="1000"/>
              </a:spcBef>
              <a:spcAft>
                <a:spcPts val="0"/>
              </a:spcAft>
              <a:buClr>
                <a:schemeClr val="dk1"/>
              </a:buClr>
              <a:buSzPts val="2100"/>
              <a:buFont typeface="Arial"/>
              <a:buNone/>
            </a:pPr>
            <a:r>
              <a:rPr b="0" i="0" lang="en-US" sz="2100" u="none">
                <a:solidFill>
                  <a:schemeClr val="dk1"/>
                </a:solidFill>
                <a:latin typeface="Times"/>
                <a:ea typeface="Times"/>
                <a:cs typeface="Times"/>
                <a:sym typeface="Times"/>
              </a:rPr>
              <a:t>Example: Figure 3.24</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All of the circuit components are connected in series</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Three light bulbs (loads) are connected in series</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There is only one path in which the current can flow through the battery, switch, and loads</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p:txBody>
      </p:sp>
      <p:sp>
        <p:nvSpPr>
          <p:cNvPr id="128" name="Google Shape;128;p19"/>
          <p:cNvSpPr txBox="1"/>
          <p:nvPr/>
        </p:nvSpPr>
        <p:spPr>
          <a:xfrm>
            <a:off x="7296150" y="5838825"/>
            <a:ext cx="1260475"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3.24</a:t>
            </a:r>
            <a:endParaRPr/>
          </a:p>
        </p:txBody>
      </p:sp>
      <p:pic>
        <p:nvPicPr>
          <p:cNvPr id="129" name="Google Shape;129;p19"/>
          <p:cNvPicPr preferRelativeResize="0"/>
          <p:nvPr/>
        </p:nvPicPr>
        <p:blipFill rotWithShape="1">
          <a:blip r:embed="rId3">
            <a:alphaModFix/>
          </a:blip>
          <a:srcRect b="0" l="0" r="0" t="0"/>
          <a:stretch/>
        </p:blipFill>
        <p:spPr>
          <a:xfrm>
            <a:off x="2284412" y="3873500"/>
            <a:ext cx="4813300" cy="243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 calcmode="lin" valueType="num">
                                      <p:cBhvr additive="base">
                                        <p:cTn dur="500"/>
                                        <p:tgtEl>
                                          <p:spTgt spid="12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2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 calcmode="lin" valueType="num">
                                      <p:cBhvr additive="base">
                                        <p:cTn dur="500"/>
                                        <p:tgtEl>
                                          <p:spTgt spid="12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2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 calcmode="lin" valueType="num">
                                      <p:cBhvr additive="base">
                                        <p:cTn dur="500"/>
                                        <p:tgtEl>
                                          <p:spTgt spid="12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27">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 calcmode="lin" valueType="num">
                                      <p:cBhvr additive="base">
                                        <p:cTn dur="500"/>
                                        <p:tgtEl>
                                          <p:spTgt spid="12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27">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anim calcmode="lin" valueType="num">
                                      <p:cBhvr additive="base">
                                        <p:cTn dur="500"/>
                                        <p:tgtEl>
                                          <p:spTgt spid="12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27">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anim calcmode="lin" valueType="num">
                                      <p:cBhvr additive="base">
                                        <p:cTn dur="500"/>
                                        <p:tgtEl>
                                          <p:spTgt spid="12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27">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anim calcmode="lin" valueType="num">
                                      <p:cBhvr additive="base">
                                        <p:cTn dur="500"/>
                                        <p:tgtEl>
                                          <p:spTgt spid="12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27">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628650" y="365125"/>
            <a:ext cx="7886700" cy="7191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Parallel Circuit: Multiple Pathways</a:t>
            </a:r>
            <a:endParaRPr/>
          </a:p>
        </p:txBody>
      </p:sp>
      <p:sp>
        <p:nvSpPr>
          <p:cNvPr id="135" name="Google Shape;135;p20"/>
          <p:cNvSpPr txBox="1"/>
          <p:nvPr>
            <p:ph idx="1" type="body"/>
          </p:nvPr>
        </p:nvSpPr>
        <p:spPr>
          <a:xfrm>
            <a:off x="628650" y="1219200"/>
            <a:ext cx="4265612" cy="5214937"/>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2400"/>
              <a:buFont typeface="Arial"/>
              <a:buNone/>
            </a:pPr>
            <a:r>
              <a:rPr b="1" i="0" lang="en-US" sz="2400" u="none">
                <a:solidFill>
                  <a:schemeClr val="dk1"/>
                </a:solidFill>
                <a:latin typeface="Times"/>
                <a:ea typeface="Times"/>
                <a:cs typeface="Times"/>
                <a:sym typeface="Times"/>
              </a:rPr>
              <a:t>Parallel circuit</a:t>
            </a:r>
            <a:r>
              <a:rPr b="0" i="0" lang="en-US" sz="2400" u="none">
                <a:solidFill>
                  <a:schemeClr val="dk1"/>
                </a:solidFill>
                <a:latin typeface="Times"/>
                <a:ea typeface="Times"/>
                <a:cs typeface="Times"/>
                <a:sym typeface="Times"/>
              </a:rPr>
              <a:t>: A circuit that has at least one branch point where the current splits into two or more pathways</a:t>
            </a:r>
            <a:endParaRPr/>
          </a:p>
          <a:p>
            <a:pPr indent="0" lvl="0" marL="0" marR="0" rtl="0" algn="l">
              <a:lnSpc>
                <a:spcPct val="70000"/>
              </a:lnSpc>
              <a:spcBef>
                <a:spcPts val="100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Example: Figure 3.25</a:t>
            </a:r>
            <a:endParaRPr/>
          </a:p>
          <a:p>
            <a:pPr indent="-152400" lvl="0" marL="0" marR="0" rtl="0" algn="l">
              <a:lnSpc>
                <a:spcPct val="7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The light bulbs (loads) are connected in parallel</a:t>
            </a:r>
            <a:endParaRPr/>
          </a:p>
          <a:p>
            <a:pPr indent="-152400" lvl="0" marL="0" marR="0" rtl="0" algn="l">
              <a:lnSpc>
                <a:spcPct val="7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The battery and switch are connected in series</a:t>
            </a:r>
            <a:endParaRPr/>
          </a:p>
          <a:p>
            <a:pPr indent="-152400" lvl="0" marL="0" marR="0" rtl="0" algn="l">
              <a:lnSpc>
                <a:spcPct val="7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At the branch point, the current splits into two pathways (the sum of the currents in the branches is the same as the current in the single conductor before the branch point)</a:t>
            </a:r>
            <a:endParaRPr/>
          </a:p>
          <a:p>
            <a:pPr indent="0" lvl="0" marL="0" marR="0" rtl="0" algn="l">
              <a:lnSpc>
                <a:spcPct val="7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p:txBody>
      </p:sp>
      <p:pic>
        <p:nvPicPr>
          <p:cNvPr id="136" name="Google Shape;136;p20"/>
          <p:cNvPicPr preferRelativeResize="0"/>
          <p:nvPr/>
        </p:nvPicPr>
        <p:blipFill rotWithShape="1">
          <a:blip r:embed="rId3">
            <a:alphaModFix/>
          </a:blip>
          <a:srcRect b="0" l="0" r="0" t="0"/>
          <a:stretch/>
        </p:blipFill>
        <p:spPr>
          <a:xfrm>
            <a:off x="4940300" y="1414462"/>
            <a:ext cx="3389312" cy="4567237"/>
          </a:xfrm>
          <a:prstGeom prst="rect">
            <a:avLst/>
          </a:prstGeom>
          <a:noFill/>
          <a:ln>
            <a:noFill/>
          </a:ln>
        </p:spPr>
      </p:pic>
      <p:sp>
        <p:nvSpPr>
          <p:cNvPr id="137" name="Google Shape;137;p20"/>
          <p:cNvSpPr txBox="1"/>
          <p:nvPr/>
        </p:nvSpPr>
        <p:spPr>
          <a:xfrm>
            <a:off x="7466012" y="5838825"/>
            <a:ext cx="1262062"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3.25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 calcmode="lin" valueType="num">
                                      <p:cBhvr additive="base">
                                        <p:cTn dur="500"/>
                                        <p:tgtEl>
                                          <p:spTgt spid="13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 calcmode="lin" valueType="num">
                                      <p:cBhvr additive="base">
                                        <p:cTn dur="500"/>
                                        <p:tgtEl>
                                          <p:spTgt spid="13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anim calcmode="lin" valueType="num">
                                      <p:cBhvr additive="base">
                                        <p:cTn dur="500"/>
                                        <p:tgtEl>
                                          <p:spTgt spid="13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anim calcmode="lin" valueType="num">
                                      <p:cBhvr additive="base">
                                        <p:cTn dur="500"/>
                                        <p:tgtEl>
                                          <p:spTgt spid="13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anim calcmode="lin" valueType="num">
                                      <p:cBhvr additive="base">
                                        <p:cTn dur="500"/>
                                        <p:tgtEl>
                                          <p:spTgt spid="13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anim calcmode="lin" valueType="num">
                                      <p:cBhvr additive="base">
                                        <p:cTn dur="500"/>
                                        <p:tgtEl>
                                          <p:spTgt spid="13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xEl>
                                              <p:pRg end="6" st="6"/>
                                            </p:txEl>
                                          </p:spTgt>
                                        </p:tgtEl>
                                        <p:attrNameLst>
                                          <p:attrName>style.visibility</p:attrName>
                                        </p:attrNameLst>
                                      </p:cBhvr>
                                      <p:to>
                                        <p:strVal val="visible"/>
                                      </p:to>
                                    </p:set>
                                    <p:anim calcmode="lin" valueType="num">
                                      <p:cBhvr additive="base">
                                        <p:cTn dur="500"/>
                                        <p:tgtEl>
                                          <p:spTgt spid="135">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35">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639762" y="495300"/>
            <a:ext cx="7886700" cy="7191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Comparison: Series Circuit and Parallel Circuit</a:t>
            </a:r>
            <a:endParaRPr/>
          </a:p>
        </p:txBody>
      </p:sp>
      <p:sp>
        <p:nvSpPr>
          <p:cNvPr id="144" name="Google Shape;144;p21"/>
          <p:cNvSpPr txBox="1"/>
          <p:nvPr>
            <p:ph idx="1" type="body"/>
          </p:nvPr>
        </p:nvSpPr>
        <p:spPr>
          <a:xfrm>
            <a:off x="804862" y="4946650"/>
            <a:ext cx="7556500" cy="12700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chemeClr val="dk1"/>
              </a:buClr>
              <a:buSzPts val="2400"/>
              <a:buFont typeface="Arial"/>
              <a:buAutoNum type="alphaUcParenR"/>
            </a:pPr>
            <a:r>
              <a:rPr b="0" i="0" lang="en-US" sz="2400" u="none">
                <a:solidFill>
                  <a:schemeClr val="dk1"/>
                </a:solidFill>
                <a:latin typeface="Times"/>
                <a:ea typeface="Times"/>
                <a:cs typeface="Times"/>
                <a:sym typeface="Times"/>
              </a:rPr>
              <a:t>Series circuit: One pathway for current to flow; current is equal in all parts of the circuit</a:t>
            </a:r>
            <a:endParaRPr/>
          </a:p>
          <a:p>
            <a:pPr indent="-457200" lvl="0" marL="457200" marR="0" rtl="0" algn="l">
              <a:lnSpc>
                <a:spcPct val="90000"/>
              </a:lnSpc>
              <a:spcBef>
                <a:spcPts val="1000"/>
              </a:spcBef>
              <a:spcAft>
                <a:spcPts val="0"/>
              </a:spcAft>
              <a:buClr>
                <a:schemeClr val="dk1"/>
              </a:buClr>
              <a:buSzPts val="2400"/>
              <a:buFont typeface="Arial"/>
              <a:buAutoNum type="alphaUcParenR"/>
            </a:pPr>
            <a:r>
              <a:rPr b="0" i="0" lang="en-US" sz="2400" u="none">
                <a:solidFill>
                  <a:schemeClr val="dk1"/>
                </a:solidFill>
                <a:latin typeface="Times"/>
                <a:ea typeface="Times"/>
                <a:cs typeface="Times"/>
                <a:sym typeface="Times"/>
              </a:rPr>
              <a:t>Parallel circuit: Current splits into three paths; current is reduced in each path</a:t>
            </a:r>
            <a:endParaRPr/>
          </a:p>
        </p:txBody>
      </p:sp>
      <p:sp>
        <p:nvSpPr>
          <p:cNvPr id="145" name="Google Shape;145;p21"/>
          <p:cNvSpPr txBox="1"/>
          <p:nvPr/>
        </p:nvSpPr>
        <p:spPr>
          <a:xfrm>
            <a:off x="7554912" y="4422775"/>
            <a:ext cx="1262062"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3.26</a:t>
            </a:r>
            <a:endParaRPr/>
          </a:p>
        </p:txBody>
      </p:sp>
      <p:pic>
        <p:nvPicPr>
          <p:cNvPr id="146" name="Google Shape;146;p21"/>
          <p:cNvPicPr preferRelativeResize="0"/>
          <p:nvPr/>
        </p:nvPicPr>
        <p:blipFill rotWithShape="1">
          <a:blip r:embed="rId3">
            <a:alphaModFix/>
          </a:blip>
          <a:srcRect b="0" l="0" r="0" t="0"/>
          <a:stretch/>
        </p:blipFill>
        <p:spPr>
          <a:xfrm>
            <a:off x="176212" y="1084262"/>
            <a:ext cx="8813800" cy="327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 calcmode="lin" valueType="num">
                                      <p:cBhvr additive="base">
                                        <p:cTn dur="500"/>
                                        <p:tgtEl>
                                          <p:spTgt spid="14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 calcmode="lin" valueType="num">
                                      <p:cBhvr additive="base">
                                        <p:cTn dur="500"/>
                                        <p:tgtEl>
                                          <p:spTgt spid="14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4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