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Not watching a lot of TV</a:t>
            </a:r>
            <a:endParaRPr/>
          </a:p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Turning lights off when leaving the room</a:t>
            </a:r>
            <a:endParaRPr/>
          </a:p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Energy efficient appliances</a:t>
            </a:r>
            <a:endParaRPr/>
          </a:p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Unplugging sources of </a:t>
            </a:r>
            <a:r>
              <a:rPr b="1" i="1" lang="en-US"/>
              <a:t>phantom load (this comes up later)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</p:txBody>
      </p:sp>
      <p:sp>
        <p:nvSpPr>
          <p:cNvPr id="153" name="Google Shape;153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EnerGuide label: a label that gives details about the amount of energy that an appliance uses in one year of normal 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ENERGY STAR® label: identifies a product as meeting or exceeding certain standards for energy efficiency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phantom load: electrical energy a device uses when it is turned off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nonrenewable energy source: an energy source that is non-replaceable in a human lifetime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renewable energy sources: an energy source that is available on a continuous basis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9" name="Google Shape;22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sustainable energy system: a sustainable way of perceiving, producing, and using energy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4" name="Google Shape;24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electrical power: the rate at which electrical energy is used by a 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smart meter: an electrical energy meter that measures how energy use changes in a building over the course of the 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3.5: How can electrical energy be generated and used sustainably?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628650" y="1825625"/>
            <a:ext cx="4221162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Sustainable use of electrical energy begins with understanding how its use is measured.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Making informed choices helps you use electrical energy sustainably.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Renewable energy sources provide sustainable options for generating electrical energy.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5477" r="5476" t="0"/>
          <a:stretch/>
        </p:blipFill>
        <p:spPr>
          <a:xfrm>
            <a:off x="4849586" y="2001044"/>
            <a:ext cx="3771900" cy="377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628650" y="365125"/>
            <a:ext cx="7886700" cy="693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Mr. Spanis’s BC Hydro account page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987425" y="1293812"/>
            <a:ext cx="989012" cy="1635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3289300" y="1298575"/>
            <a:ext cx="444500" cy="1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37" y="911225"/>
            <a:ext cx="8248650" cy="530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987425" y="5845175"/>
            <a:ext cx="75279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Spanis’s Hydro bill is lower than his neighbours. What other behaviours might save energy?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electrical power and how is it measured?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one benefit of smart meters.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Making informed choices helps you use electrical energy sustainably.</a:t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Appliances have labels that tell you how much energy they use.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Two types of labels used in Canada are: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EnerGuide labels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ENERGY STAR® labels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628650" y="500062"/>
            <a:ext cx="78867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EnerGuide Labels</a:t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628650" y="1484312"/>
            <a:ext cx="3675062" cy="469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EnerGuide label</a:t>
            </a: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label that gives details about the amount of energy that an appliance uses in one year of normal use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Large number: Shows how much energy is used in one year of normal use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Shaded bar: Shows how the appliance compares with similar ones on the market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Numbers on the shaded bar: Gives a range of efficiency for yearly energy use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3712" y="1484312"/>
            <a:ext cx="4532312" cy="491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7616825" y="974725"/>
            <a:ext cx="1260475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3.30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628650" y="534987"/>
            <a:ext cx="78867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ENERGY STAR® Labels</a:t>
            </a:r>
            <a:endParaRPr/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628650" y="1484312"/>
            <a:ext cx="3675062" cy="469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ENERGY STAR® label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Identifies a product as meeting or exceeding certain standards for energy efficiency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Appliances with this label use 10-50% less energy compared with a standard product in the same category</a:t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6691312" y="5973762"/>
            <a:ext cx="126206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3.31</a:t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3712" y="1484312"/>
            <a:ext cx="4325937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628650" y="455612"/>
            <a:ext cx="78867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Phantom Loads</a:t>
            </a:r>
            <a:endParaRPr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628650" y="1484312"/>
            <a:ext cx="3127375" cy="469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Phantom load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Electrical energy a device uses when it is turned off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Appliances in stand-by mode (TVs, computers) are actually “on” and have phantom loads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Phantom loads account for about 900 kWh of energy use each year in the average home</a:t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4572000" y="5646737"/>
            <a:ext cx="3603625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3.32: Devices with phantom loads are common in a typical home.</a:t>
            </a: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4312" y="1382712"/>
            <a:ext cx="4618037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Compare the information on an EnerGuide label with the information on an ENERGY STAR® label.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a family goes away on vacation, why might electrical energy still be consumed in their home?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628650" y="65087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3: Renewable energy sources provide sustainable options for generating electrical energy.</a:t>
            </a:r>
            <a:endParaRPr/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628650" y="2657475"/>
            <a:ext cx="7743825" cy="351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energy is always generated from another source of energy. The sources sources can be: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Nonrenewable energy sources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Renewable energy sources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Nonrenewable and Renewable Energy Sources</a:t>
            </a:r>
            <a:endParaRPr/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628650" y="1690687"/>
            <a:ext cx="3906837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Nonrenewable energy source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An energy source that is non-replaceable in a human lifetime</a:t>
            </a:r>
            <a:endParaRPr/>
          </a:p>
          <a:p>
            <a:pPr indent="-228600" lvl="0" marL="228600" marR="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Examples: Coal, natural gas, uranium (nuclear reactions)</a:t>
            </a:r>
            <a:endParaRPr/>
          </a:p>
          <a:p>
            <a:pPr indent="-76200" lvl="0" marL="228600" marR="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Renewable energy sources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An energy source that is available on a continuous basis</a:t>
            </a:r>
            <a:endParaRPr/>
          </a:p>
          <a:p>
            <a:pPr indent="-228600" lvl="0" marL="228600" marR="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Examples: Sunlight, wind, river flow, tides and waves, geothermal sources, biomass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9950" y="1882775"/>
            <a:ext cx="4103687" cy="347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and Nonrenewable Energy Sources in British Columbia</a:t>
            </a:r>
            <a:endParaRPr/>
          </a:p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628650" y="1857375"/>
            <a:ext cx="45434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WAC Bennett Dam (Peace River)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Generates 2730 MW of electrical energy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Provides most of B.C.’s electrical energy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Large-scale hydroelectric dam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Bear Mountain Wind Park (Dawson Creek)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Generates 144 MW of electrical energy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34 wind turbines</a:t>
            </a:r>
            <a:endParaRPr/>
          </a:p>
        </p:txBody>
      </p:sp>
      <p:pic>
        <p:nvPicPr>
          <p:cNvPr id="226" name="Google Shape;22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9725" y="2474912"/>
            <a:ext cx="3224212" cy="250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28650" y="5508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Sustainable use of electrical energy begins with understanding how its use is measured.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28650" y="2586037"/>
            <a:ext cx="7886700" cy="359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energy is measured in two main ways: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Watts and Kilowatts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Kilowatt-Hours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and Nonrenewable Energy Sources in British Columbia (continued)</a:t>
            </a:r>
            <a:endParaRPr/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628650" y="1690687"/>
            <a:ext cx="44450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Klemtu Small-scale Hydro and Solar Project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Hydro generates 1.7 MW of energy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Solar generates 0.023 MW of energy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Solar project has photovoltaic cells on the top of the Kitasoo Community School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These projects reduce the community’s reliance on diesel generators</a:t>
            </a:r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31704" t="0"/>
          <a:stretch/>
        </p:blipFill>
        <p:spPr>
          <a:xfrm>
            <a:off x="4979987" y="2190750"/>
            <a:ext cx="3630612" cy="295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Toward a Sustainable Future</a:t>
            </a:r>
            <a:endParaRPr/>
          </a:p>
        </p:txBody>
      </p:sp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628650" y="1690687"/>
            <a:ext cx="77089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Sustainable energy system</a:t>
            </a: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sustainable way of perceiving, producing, and using energy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Characteristics of the system include: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Ensuring that the extraction, production, and use of energy have limited impact on environmental and human health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Less reliance on nonrenewable sources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Ensuring the availability of renewable and reliable energy sources for current and future generations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Providing access to affordable energy for Earth’s entire population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Peoples Ecosystem Based Management</a:t>
            </a:r>
            <a:endParaRPr/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628650" y="1339850"/>
            <a:ext cx="77089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Many characteristics of a sustainable energy system are in line with First Peoples Ecosystem Based Management (EBM):</a:t>
            </a:r>
            <a:b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Respect and Responsibility </a:t>
            </a: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(making decisions that respect the natural world; responsible use of resources)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Intergenerational Knowledge </a:t>
            </a: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(listening to Elders and sharing knowledge between generations)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Balance and Interconnectedness </a:t>
            </a: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(balance makes sure future generations are considered; interconnectedness takes many relationships with an ecosystem into consideration)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Giving and Receiving </a:t>
            </a:r>
            <a:r>
              <a:rPr b="0" i="0" lang="en-US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(giving thanks for natural resources recognizes their value; benefits of resources are shared in a community)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Explain why coal is a nonrenewable energy source and why moving water is a renewable energy source.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Identify the four main characteristics of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sustainable energy system and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First Peoples Ecosystem based Management.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3.5 Summary: How can electrical energy be generated and used sustainably?</a:t>
            </a:r>
            <a:endParaRPr/>
          </a:p>
        </p:txBody>
      </p:sp>
      <p:sp>
        <p:nvSpPr>
          <p:cNvPr id="260" name="Google Shape;260;p36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Sustainable use of electrical energy begins with understanding how its use is measured.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Making informed choices helps you use electrical energy sustainably.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Renewable energy sources provide sustainable options for generating electrical energy.</a:t>
            </a:r>
            <a:endParaRPr/>
          </a:p>
        </p:txBody>
      </p:sp>
      <p:pic>
        <p:nvPicPr>
          <p:cNvPr id="261" name="Google Shape;261;p36"/>
          <p:cNvPicPr preferRelativeResize="0"/>
          <p:nvPr/>
        </p:nvPicPr>
        <p:blipFill rotWithShape="1">
          <a:blip r:embed="rId3">
            <a:alphaModFix/>
          </a:blip>
          <a:srcRect b="0" l="5477" r="5476" t="0"/>
          <a:stretch/>
        </p:blipFill>
        <p:spPr>
          <a:xfrm>
            <a:off x="4849586" y="2001044"/>
            <a:ext cx="3771900" cy="377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Power: Watts and Kilowatts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power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rate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at which electrical energy is used by a load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Load: Usually an appliance (washing machine, TV)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Measured in watts (W) or kilowatts (kW)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 kW = 1000 watts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This means it uses 1000 units of energy per second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28650" y="568325"/>
            <a:ext cx="7886700" cy="83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Ratings of Appliances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628650" y="1560512"/>
            <a:ext cx="3262312" cy="4903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Appliances are labelled with a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power rating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(the rate they use energy)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Light bulb: 100 W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Iron: 1000 W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light bulb and iron are on for the same length of time, the iron uses 10 times more energy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0962" y="1560512"/>
            <a:ext cx="4908550" cy="432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628650" y="550862"/>
            <a:ext cx="7886700" cy="83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Kilowatt-Hours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628650" y="1560512"/>
            <a:ext cx="7886700" cy="4903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energy used by an appliance over time is measured in kilowatt-hours (kWh)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kWh: Combines the units for power and time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you use an appliance rated at 1 kW for one hour, you will have used 1 kWh of electrical energy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628650" y="463550"/>
            <a:ext cx="7886700" cy="83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Electrical Energy Use in Homes and Businesses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628650" y="1560512"/>
            <a:ext cx="4624387" cy="4903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Smart meter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An electrical energy meter that measures how energy use changes in a building over the course of the day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Data is sent to the utility company wirelessly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 encourage “smart” behaviour since it allows consumers to track their electrical energy usage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6237" y="1201737"/>
            <a:ext cx="2773362" cy="5011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6211887" y="6135687"/>
            <a:ext cx="126206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628650" y="365125"/>
            <a:ext cx="7886700" cy="693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Mr.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Spanis’s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BC Hydro account page – made possible by Smart Meters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75" y="1077912"/>
            <a:ext cx="8515352" cy="5472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987425" y="1293812"/>
            <a:ext cx="989012" cy="1635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3289300" y="1298575"/>
            <a:ext cx="444500" cy="1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28650" y="365125"/>
            <a:ext cx="7886700" cy="693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Mr. Spanis’s BC Hydro account page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987425" y="1293812"/>
            <a:ext cx="989012" cy="1635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3289300" y="1298575"/>
            <a:ext cx="444500" cy="16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37" y="960437"/>
            <a:ext cx="8248650" cy="530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628650" y="684212"/>
            <a:ext cx="7886700" cy="532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notice about the relationship between energy usage and outside temperature? 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caused energy use to go up when the average temperature got above 15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C?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Mr. Spanis’s family decided to save electrical energy; instead of running the air conditioning to cool the house before bedtime, they open all the doors and windows after the outside temperature drops below the inside temperature. 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out his energy usage compared to his neighbours: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