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7061C1-0EC6-47E0-8C60-0D505E18D36F}">
  <a:tblStyle styleId="{A97061C1-0EC6-47E0-8C60-0D505E18D36F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3E8EA"/>
          </a:solidFill>
        </a:fill>
      </a:tcStyle>
    </a:wholeTbl>
    <a:band1H>
      <a:tcTxStyle/>
      <a:tcStyle>
        <a:fill>
          <a:solidFill>
            <a:srgbClr val="E6CDD2"/>
          </a:solidFill>
        </a:fill>
      </a:tcStyle>
    </a:band1H>
    <a:band2H>
      <a:tcTxStyle/>
    </a:band2H>
    <a:band1V>
      <a:tcTxStyle/>
      <a:tcStyle>
        <a:fill>
          <a:solidFill>
            <a:srgbClr val="E6CDD2"/>
          </a:solidFill>
        </a:fill>
      </a:tcStyle>
    </a:band1V>
    <a:band2V>
      <a:tcTxStyle/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chemeClr val="lt1"/>
            </a:gs>
            <a:gs pos="100000">
              <a:srgbClr val="9E9E9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" name="Google Shape;14;p2"/>
          <p:cNvCxnSpPr/>
          <p:nvPr/>
        </p:nvCxnSpPr>
        <p:spPr>
          <a:xfrm rot="-5400000">
            <a:off x="-762000" y="3429000"/>
            <a:ext cx="6858000" cy="0"/>
          </a:xfrm>
          <a:prstGeom prst="straightConnector1">
            <a:avLst/>
          </a:prstGeom>
          <a:noFill/>
          <a:ln cap="flat" cmpd="sng" w="11425">
            <a:solidFill>
              <a:srgbClr val="F9F9F9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5" name="Google Shape;15;p2"/>
          <p:cNvSpPr txBox="1"/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  <a:defRPr b="0" i="0" sz="22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None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None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5871224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 rot="5400000">
            <a:off x="1653540" y="413076"/>
            <a:ext cx="4846320" cy="7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 rot="5400000">
            <a:off x="4389437" y="2438718"/>
            <a:ext cx="5851525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8394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0519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8394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0519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20039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None/>
              <a:defRPr b="1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None/>
              <a:defRPr b="1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9852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Char char="⦿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302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◼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718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0988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9972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9852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752"/>
              <a:buFont typeface="Noto Sans Symbols"/>
              <a:buChar char="⦿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302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◼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718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08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0988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9972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Char char="◉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24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None/>
              <a:defRPr b="0" i="0" sz="12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b="0" i="0" sz="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693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7084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240"/>
              <a:buFont typeface="Noto Sans Symbols"/>
              <a:buChar char="◼"/>
              <a:defRPr b="0" i="0" sz="2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20039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gradFill>
          <a:gsLst>
            <a:gs pos="0">
              <a:srgbClr val="E965C8"/>
            </a:gs>
            <a:gs pos="100000">
              <a:srgbClr val="8013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/>
          <p:nvPr/>
        </p:nvSpPr>
        <p:spPr>
          <a:xfrm rot="-36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cap="rnd" cmpd="sng" w="9525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  <a:effectLst>
            <a:outerShdw blurRad="25000" rotWithShape="0" algn="t" dir="5400000" dist="127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0"/>
          <p:cNvSpPr/>
          <p:nvPr/>
        </p:nvSpPr>
        <p:spPr>
          <a:xfrm rot="-18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cap="rnd" cmpd="sng" w="9525">
            <a:solidFill>
              <a:srgbClr val="EAEAEA"/>
            </a:solidFill>
            <a:prstDash val="solid"/>
            <a:round/>
            <a:headEnd len="sm" w="sm" type="none"/>
            <a:tailEnd len="sm" w="sm" type="none"/>
          </a:ln>
          <a:effectLst>
            <a:outerShdw blurRad="28000" rotWithShape="0" algn="tl" dir="5400000" dist="127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0"/>
          <p:cNvSpPr txBox="1"/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0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98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960"/>
              <a:buFont typeface="Noto Sans Symbols"/>
              <a:buChar char="◼"/>
              <a:defRPr b="0" i="0" sz="1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667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600"/>
              <a:buFont typeface="Noto Sans Symbols"/>
              <a:buChar char="•"/>
              <a:defRPr b="0" i="0" sz="1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68604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◉"/>
              <a:defRPr b="0" i="0" sz="9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sz="11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10"/>
          <p:cNvSpPr/>
          <p:nvPr>
            <p:ph idx="2" type="pic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rgbClr val="812D70"/>
          </a:solidFill>
          <a:ln cap="flat" cmpd="sng" w="10795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  <a:effectLst>
            <a:outerShdw blurRad="44450" rotWithShape="0" algn="tl" dir="5400000" dist="3810">
              <a:srgbClr val="000000">
                <a:alpha val="6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38251" lvl="2" marL="758952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31139" lvl="3" marL="1005839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38760" lvl="4" marL="128016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89483" lvl="5" marL="147218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87451" lvl="6" marL="1673351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83388" lvl="7" marL="1847088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90500" lvl="8" marL="20574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 rotWithShape="1">
            <a:blip r:embed="rId1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1400"/>
              <a:buFont typeface="Trebuchet MS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0861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260"/>
              <a:buFont typeface="Noto Sans Symbols"/>
              <a:buChar char="◉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images.google.ca/imgres?imgurl=http://www.reagent.co.uk/uploads/images/copper_sulphate_1.JPG&amp;imgrefurl=http://www.reagent.co.uk/copper-ii-sulphate-5h2o-lrg.html&amp;h=150&amp;w=200&amp;sz=12&amp;hl=en&amp;start=13&amp;usg=__5dEZhASJRCq4yzNgvPBzLVB5ByY=&amp;tbnid=KUFh1nmaZKVUqM:&amp;tbnh=78&amp;tbnw=104&amp;prev=/images?q=copper+(II)+sulphide&amp;gbv=2&amp;hl=en&amp;safe=active&amp;sa=G" TargetMode="External"/><Relationship Id="rId4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4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HOW TO NAME COVALENT COMPOUNDS?</a:t>
            </a:r>
            <a:endParaRPr b="1" i="0" sz="4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YLYGLQEC\MCj02338340000[1].wmf"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3505200"/>
            <a:ext cx="5791200" cy="2688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228600" y="129540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TRY TO NAME THESE:</a:t>
            </a:r>
            <a:endParaRPr b="1" i="0" sz="3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81000" y="2667000"/>
            <a:ext cx="1905000" cy="3267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CS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endParaRPr/>
          </a:p>
          <a:p>
            <a:pPr indent="-125984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CCl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endParaRPr/>
          </a:p>
          <a:p>
            <a:pPr indent="-125984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10</a:t>
            </a:r>
            <a:endParaRPr b="1" baseline="-2500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2895600" y="2667000"/>
            <a:ext cx="510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Carbon Disulphide</a:t>
            </a: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1" baseline="-2500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2895600" y="3276600"/>
            <a:ext cx="5105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161"/>
              <a:buFont typeface="Noto Sans Symbols"/>
              <a:buChar char="⦿"/>
            </a:pPr>
            <a:r>
              <a:rPr b="1" i="0" lang="en-US" sz="296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Carbon</a:t>
            </a:r>
            <a:r>
              <a:rPr b="1" i="0" lang="en-US" sz="296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Tetrachloride</a:t>
            </a:r>
            <a:endParaRPr b="1" baseline="-25000" i="0" sz="296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2895600" y="4724400"/>
            <a:ext cx="5105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lang="en-US" sz="3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Tetraphosphorus Decaoxide</a:t>
            </a:r>
            <a:endParaRPr b="1" baseline="-2500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0OAR8W69\MPj04387390000[1].jpg" id="156" name="Google Shape;15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228600"/>
            <a:ext cx="36576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FIRST OF ALL…WHAT ARE COVALENT COMPOUNDS??</a:t>
            </a:r>
            <a:endParaRPr b="1" i="0" sz="342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Covalent compounds are a compounds that form between 2 non-metal atoms 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40"/>
              <a:buFont typeface="Noto Sans Symbols"/>
              <a:buChar char="◼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Polyatomic ions are bonded in this way too, and include at least one non-metal ion (anion)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Covalent bonding – elements share e</a:t>
            </a:r>
            <a:r>
              <a:rPr b="0" baseline="3000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</a:t>
            </a:r>
            <a:endParaRPr/>
          </a:p>
          <a:p>
            <a:pPr indent="-153797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FJV1V4D0\MCj04108410000[1].wmf"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7310" y="3886200"/>
            <a:ext cx="247753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Documents and Settings\SD23\Local Settings\Temporary Internet Files\Content.IE5\FJV1V4D0\MCj04108410000[1].wmf"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8470" y="3886200"/>
            <a:ext cx="247753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5410200" y="411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charge</a:t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143000" y="40386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- charge</a:t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LET’S RECAP FIRST…</a:t>
            </a:r>
            <a:endParaRPr b="1" i="0" sz="3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</a:pPr>
            <a:r>
              <a:rPr b="1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Cu</a:t>
            </a:r>
            <a:r>
              <a:rPr b="1" baseline="-2500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b="1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- What does this tell us about the compound?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Tells us it’s </a:t>
            </a:r>
            <a:r>
              <a:rPr b="1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Ionic</a:t>
            </a: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(metal and non-metal)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There is a 2:1 proportion of atoms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1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2 Copper to every 1 Sulfur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Copper is a </a:t>
            </a:r>
            <a:r>
              <a:rPr b="1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multivalent</a:t>
            </a: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element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name is??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1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Copper (I) Sulphide</a:t>
            </a:r>
            <a:endParaRPr b="1" i="0" sz="2500" u="none" cap="none" strike="noStrike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http://tbn0.google.com/images?q=tbn:KUFh1nmaZKVUqM:http://www.reagent.co.uk/uploads/images/copper_sulphate_1.JPG" id="107" name="Google Shape;107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4419600"/>
            <a:ext cx="2438400" cy="1828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SO HOW DO WE NAME THEM?</a:t>
            </a:r>
            <a:endParaRPr b="1" i="0" sz="38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</a:pPr>
            <a:r>
              <a:rPr b="0" baseline="30000" i="0" lang="en-US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formulae of covalent compounds the subscript ( the small #’s at the bottom, behind each element) tells us the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actual # of </a:t>
            </a:r>
            <a:r>
              <a:rPr b="1" i="0" lang="en-US" sz="2800" u="sng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atoms</a:t>
            </a:r>
            <a:r>
              <a:rPr b="1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of each element in that molecule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44"/>
              <a:buFont typeface="Noto Sans Symbols"/>
              <a:buChar char="⦿"/>
            </a:pP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naming covalent compounds we use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prefixes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to tell us how many atoms are in the molecule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◼"/>
            </a:pP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The prefix goes </a:t>
            </a:r>
            <a:r>
              <a:rPr b="1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in front </a:t>
            </a:r>
            <a:r>
              <a:rPr b="0" i="0" lang="en-US" sz="25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element that you are talking about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53797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baseline="3000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17"/>
          <p:cNvGraphicFramePr/>
          <p:nvPr/>
        </p:nvGraphicFramePr>
        <p:xfrm>
          <a:off x="381000" y="62484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{A97061C1-0EC6-47E0-8C60-0D505E18D36F}</a:tableStyleId>
              </a:tblPr>
              <a:tblGrid>
                <a:gridCol w="3619500"/>
                <a:gridCol w="36195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Prefix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/>
                        <a:t>Number</a:t>
                      </a:r>
                      <a:endParaRPr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Mono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1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Di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2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Tri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3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Tetra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4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Penta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5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Hexa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6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Hepta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Octa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Nona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Deca</a:t>
                      </a:r>
                      <a:endParaRPr b="1" sz="2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10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SO LET’S LOOK AT AN EXAMPLE NOW…</a:t>
            </a:r>
            <a:endParaRPr b="1" i="0" sz="342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 </a:t>
            </a: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</a:t>
            </a:r>
            <a:r>
              <a:rPr b="1" baseline="-2500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 - how many atoms of Carbon?   How many of Oxygen?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320"/>
              <a:buFont typeface="Noto Sans Symbols"/>
              <a:buChar char="◼"/>
            </a:pP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1 atom of Carbon, and 2 atoms of Oxygen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If we had to assign a prefix to each element, what would it be for Carbon?  For Oxygen?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320"/>
              <a:buFont typeface="Noto Sans Symbols"/>
              <a:buChar char="◼"/>
            </a:pP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Mono-Carbon, Di-Oxygen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Carbon dioxide</a:t>
            </a:r>
            <a:endParaRPr b="0" i="0" sz="32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0OAR8W69\MPj04373670000[1].jpg" id="125" name="Google Shape;125;p18"/>
          <p:cNvPicPr preferRelativeResize="0"/>
          <p:nvPr/>
        </p:nvPicPr>
        <p:blipFill rotWithShape="1">
          <a:blip r:embed="rId3">
            <a:alphaModFix/>
          </a:blip>
          <a:srcRect b="13867" l="-510" r="0" t="23686"/>
          <a:stretch/>
        </p:blipFill>
        <p:spPr>
          <a:xfrm>
            <a:off x="5943600" y="4800600"/>
            <a:ext cx="2667000" cy="15165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304800" y="32004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STEPS FOR NAMING COVALENT COMPOUNDS:</a:t>
            </a:r>
            <a:endParaRPr b="1" i="0" sz="342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457200" y="1676400"/>
            <a:ext cx="5562600" cy="4779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1"/>
              <a:buFont typeface="Noto Sans Symbols"/>
              <a:buChar char="⦿"/>
            </a:pPr>
            <a:r>
              <a:rPr b="1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Step 1</a:t>
            </a:r>
            <a:r>
              <a:rPr b="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Name the left-most element in the formula first (just like ionic compound naming)</a:t>
            </a:r>
            <a:endParaRPr/>
          </a:p>
          <a:p>
            <a:pPr indent="-229108" lvl="1" marL="52120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50"/>
              <a:buFont typeface="Noto Sans Symbols"/>
              <a:buChar char="◼"/>
            </a:pPr>
            <a:r>
              <a:rPr b="0" i="0" lang="en-US" sz="2312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Ex. CO – name Carbon first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1"/>
              <a:buFont typeface="Noto Sans Symbols"/>
              <a:buChar char="⦿"/>
            </a:pPr>
            <a:r>
              <a:rPr b="1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Step 2</a:t>
            </a:r>
            <a:r>
              <a:rPr b="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 Name the 2</a:t>
            </a:r>
            <a:r>
              <a:rPr b="0" baseline="3000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nd</a:t>
            </a:r>
            <a:r>
              <a:rPr b="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element and add the -</a:t>
            </a:r>
            <a:r>
              <a:rPr b="1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ide</a:t>
            </a:r>
            <a:r>
              <a:rPr b="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(just like we have done with ionic compounds).</a:t>
            </a:r>
            <a:endParaRPr/>
          </a:p>
          <a:p>
            <a:pPr indent="-229108" lvl="1" marL="52120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50"/>
              <a:buFont typeface="Noto Sans Symbols"/>
              <a:buChar char="◼"/>
            </a:pPr>
            <a:r>
              <a:rPr b="0" i="0" lang="en-US" sz="2312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Ex. Carbon Oxide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1"/>
              <a:buFont typeface="Noto Sans Symbols"/>
              <a:buChar char="⦿"/>
            </a:pPr>
            <a:r>
              <a:rPr b="1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Step 3</a:t>
            </a:r>
            <a:r>
              <a:rPr b="0" i="0" lang="en-US" sz="259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Add to each element the proper prefix to indicate the # of atoms present.</a:t>
            </a:r>
            <a:endParaRPr/>
          </a:p>
          <a:p>
            <a:pPr indent="-229108" lvl="1" marL="52120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1850"/>
              <a:buFont typeface="Noto Sans Symbols"/>
              <a:buChar char="◼"/>
            </a:pPr>
            <a:r>
              <a:rPr b="0" i="0" lang="en-US" sz="2312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Ex. Monocarbon monoxide</a:t>
            </a:r>
            <a:endParaRPr b="0" i="0" sz="2312" u="none" cap="none" strike="noStrike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YLYGLQEC\MCj01497190000[1].wmf" id="132" name="Google Shape;13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609600"/>
            <a:ext cx="3276600" cy="2462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457200" y="609600"/>
            <a:ext cx="72390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Step 4</a:t>
            </a: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Remember the exceptions to Rule 3… They are: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320"/>
              <a:buFont typeface="Noto Sans Symbols"/>
              <a:buChar char="◼"/>
            </a:pP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#1 - If the </a:t>
            </a:r>
            <a:r>
              <a:rPr b="1" i="0" lang="en-US" sz="2900" u="sng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1</a:t>
            </a:r>
            <a:r>
              <a:rPr b="1" baseline="30000" i="0" lang="en-US" sz="2900" u="sng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st</a:t>
            </a:r>
            <a:r>
              <a:rPr b="1" i="0" lang="en-US" sz="2900" u="sng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 element </a:t>
            </a: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has only 1 atom, </a:t>
            </a:r>
            <a:r>
              <a:rPr b="1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DO NOT </a:t>
            </a: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add the prefix mono.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320"/>
              <a:buFont typeface="Noto Sans Symbols"/>
              <a:buChar char="◼"/>
            </a:pPr>
            <a:r>
              <a:rPr b="0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#2 – The prefix “Mono” is shortened to “Mon” if placed in front of oxide.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 back to CO, what is the correct name?</a:t>
            </a:r>
            <a:endParaRPr/>
          </a:p>
          <a:p>
            <a:pPr indent="-229108" lvl="1" marL="521208" marR="0" rtl="0" algn="l">
              <a:spcBef>
                <a:spcPts val="500"/>
              </a:spcBef>
              <a:spcAft>
                <a:spcPts val="0"/>
              </a:spcAft>
              <a:buClr>
                <a:schemeClr val="accent4"/>
              </a:buClr>
              <a:buSzPts val="2320"/>
              <a:buFont typeface="Noto Sans Symbols"/>
              <a:buChar char="◼"/>
            </a:pPr>
            <a:r>
              <a:rPr b="1" i="0" lang="en-US" sz="29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Carbon Monoxide</a:t>
            </a:r>
            <a:endParaRPr b="1" i="0" sz="2900" u="none" cap="none" strike="noStrike">
              <a:solidFill>
                <a:srgbClr val="6C6C6C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4038600" y="5181600"/>
            <a:ext cx="38100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Fast Fact</a:t>
            </a:r>
            <a:r>
              <a:rPr b="1" lang="en-US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 Carbon Monoxide is an odorless, tasteless gas that will kill you in hours or as fast as 3 minutes if the concentration is high enough.</a:t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FJV1V4D0\MCj03479450000[1].wmf" id="139" name="Google Shape;13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29400" y="3886200"/>
            <a:ext cx="1524000" cy="1220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Font typeface="Trebuchet MS"/>
              <a:buNone/>
            </a:pPr>
            <a:r>
              <a:rPr b="1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TRY TO CORRECTLY NAME…   N</a:t>
            </a:r>
            <a:r>
              <a:rPr b="1" baseline="-25000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2</a:t>
            </a:r>
            <a:r>
              <a:rPr b="1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baseline="-25000" i="0" lang="en-US" sz="342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3</a:t>
            </a:r>
            <a:endParaRPr b="1" baseline="-25000" i="0" sz="342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5" name="Google Shape;145;p21"/>
          <p:cNvSpPr txBox="1"/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Name left element first, then the next element with -ide ending.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Nitrogen Oxide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0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Now remember the Prefixes… 2=Di, 3=Tri</a:t>
            </a:r>
            <a:endParaRPr/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336"/>
              <a:buFont typeface="Noto Sans Symbols"/>
              <a:buChar char="⦿"/>
            </a:pP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Dinitrogen  Trioxide</a:t>
            </a:r>
            <a:endParaRPr/>
          </a:p>
          <a:p>
            <a:pPr indent="-153797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53797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C:\Documents and Settings\SD23\Local Settings\Temporary Internet Files\Content.IE5\FJV1V4D0\MCj04369200000[1].png" id="146" name="Google Shape;14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3886200"/>
            <a:ext cx="29718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