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296400"/>
  <p:embeddedFontLst>
    <p:embeddedFont>
      <p:font typeface="Arial Narrow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alNarrow-regular.fntdata"/><Relationship Id="rId25" Type="http://schemas.openxmlformats.org/officeDocument/2006/relationships/slide" Target="slides/slide21.xml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ialNarrow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6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7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8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9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1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2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3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3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4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4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5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6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6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7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8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0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3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4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5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type="ctrTitle"/>
          </p:nvPr>
        </p:nvSpPr>
        <p:spPr>
          <a:xfrm>
            <a:off x="685800" y="1447800"/>
            <a:ext cx="7086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2"/>
          <p:cNvSpPr/>
          <p:nvPr>
            <p:ph idx="1" type="subTitle"/>
          </p:nvPr>
        </p:nvSpPr>
        <p:spPr>
          <a:xfrm>
            <a:off x="3352800" y="2946400"/>
            <a:ext cx="4432300" cy="17526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6" name="Google Shape;46;p2"/>
          <p:cNvSpPr txBox="1"/>
          <p:nvPr>
            <p:ph idx="10" type="dt"/>
          </p:nvPr>
        </p:nvSpPr>
        <p:spPr>
          <a:xfrm>
            <a:off x="64770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534400" y="6293224"/>
            <a:ext cx="609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50" name="Google Shape;50;p2"/>
            <p:cNvSpPr/>
            <p:nvPr/>
          </p:nvSpPr>
          <p:spPr>
            <a:xfrm rot="10800000">
              <a:off x="1257300" y="5778500"/>
              <a:ext cx="2171700" cy="2171700"/>
            </a:xfrm>
            <a:prstGeom prst="pie">
              <a:avLst>
                <a:gd fmla="val 0" name="adj1"/>
                <a:gd fmla="val 10800000" name="adj2"/>
              </a:avLst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51" name="Google Shape;51;p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rect b="b" l="l" r="r" t="t"/>
                <a:pathLst>
                  <a:path extrusionOk="0" h="120000" w="120000">
                    <a:moveTo>
                      <a:pt x="0" y="70294"/>
                    </a:moveTo>
                    <a:cubicBezTo>
                      <a:pt x="0" y="51650"/>
                      <a:pt x="6321" y="33771"/>
                      <a:pt x="17573" y="20588"/>
                    </a:cubicBezTo>
                    <a:cubicBezTo>
                      <a:pt x="28825" y="7405"/>
                      <a:pt x="44087" y="0"/>
                      <a:pt x="60000" y="0"/>
                    </a:cubicBezTo>
                    <a:cubicBezTo>
                      <a:pt x="75913" y="0"/>
                      <a:pt x="91174" y="7406"/>
                      <a:pt x="102426" y="20588"/>
                    </a:cubicBezTo>
                    <a:cubicBezTo>
                      <a:pt x="113678" y="33771"/>
                      <a:pt x="120000" y="51651"/>
                      <a:pt x="120000" y="70294"/>
                    </a:cubicBezTo>
                    <a:cubicBezTo>
                      <a:pt x="120000" y="88937"/>
                      <a:pt x="119497" y="111715"/>
                      <a:pt x="102426" y="120000"/>
                    </a:cubicBezTo>
                    <a:lnTo>
                      <a:pt x="17573" y="119999"/>
                    </a:lnTo>
                    <a:cubicBezTo>
                      <a:pt x="6321" y="106817"/>
                      <a:pt x="0" y="88937"/>
                      <a:pt x="0" y="70294"/>
                    </a:cubicBezTo>
                    <a:lnTo>
                      <a:pt x="0" y="70294"/>
                    </a:lnTo>
                    <a:close/>
                  </a:path>
                </a:pathLst>
              </a:cu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flipH="1" rot="10800000">
                <a:off x="5486400" y="0"/>
                <a:ext cx="1143001" cy="975613"/>
              </a:xfrm>
              <a:custGeom>
                <a:rect b="b" l="l" r="r" t="t"/>
                <a:pathLst>
                  <a:path extrusionOk="0" h="120000" w="120000">
                    <a:moveTo>
                      <a:pt x="0" y="70294"/>
                    </a:moveTo>
                    <a:cubicBezTo>
                      <a:pt x="0" y="51650"/>
                      <a:pt x="6321" y="33771"/>
                      <a:pt x="17573" y="20588"/>
                    </a:cubicBezTo>
                    <a:cubicBezTo>
                      <a:pt x="28825" y="7405"/>
                      <a:pt x="44087" y="0"/>
                      <a:pt x="60000" y="0"/>
                    </a:cubicBezTo>
                    <a:cubicBezTo>
                      <a:pt x="75913" y="0"/>
                      <a:pt x="91174" y="7406"/>
                      <a:pt x="102426" y="20588"/>
                    </a:cubicBezTo>
                    <a:cubicBezTo>
                      <a:pt x="113678" y="33771"/>
                      <a:pt x="120000" y="51651"/>
                      <a:pt x="120000" y="70294"/>
                    </a:cubicBezTo>
                    <a:cubicBezTo>
                      <a:pt x="120000" y="88937"/>
                      <a:pt x="119497" y="111715"/>
                      <a:pt x="102426" y="120000"/>
                    </a:cubicBezTo>
                    <a:lnTo>
                      <a:pt x="17573" y="119999"/>
                    </a:lnTo>
                    <a:cubicBezTo>
                      <a:pt x="6321" y="106817"/>
                      <a:pt x="0" y="88937"/>
                      <a:pt x="0" y="70294"/>
                    </a:cubicBezTo>
                    <a:lnTo>
                      <a:pt x="0" y="70294"/>
                    </a:lnTo>
                    <a:close/>
                  </a:path>
                </a:pathLst>
              </a:cu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flipH="1" rot="10800000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flipH="1" rot="10800000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flipH="1" rot="10800000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flipH="1" rot="10800000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flipH="1" rot="10800000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flipH="1" rot="10800000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flipH="1" rot="10800000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flipH="1" rot="10800000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flipH="1" rot="10800000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 rot="10800000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 rot="10800000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flipH="1" rot="10800000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flipH="1" rot="10800000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flipH="1" rot="10800000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flipH="1" rot="10800000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flipH="1" rot="10800000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lt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flipH="1" rot="10800000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rgbClr val="8E83FF">
                      <a:alpha val="60000"/>
                    </a:srgbClr>
                  </a:gs>
                  <a:gs pos="50000">
                    <a:srgbClr val="BAB3FF">
                      <a:alpha val="60000"/>
                    </a:srgbClr>
                  </a:gs>
                  <a:gs pos="100000">
                    <a:srgbClr val="DCDA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sp>
        <p:nvSpPr>
          <p:cNvPr id="88" name="Google Shape;88;p2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 showMasterSp="0">
  <p:cSld name="2 Pictures with Caption">
    <p:bg>
      <p:bgPr>
        <a:gradFill>
          <a:gsLst>
            <a:gs pos="0">
              <a:srgbClr val="0A0027"/>
            </a:gs>
            <a:gs pos="60000">
              <a:srgbClr val="110064"/>
            </a:gs>
            <a:gs pos="100000">
              <a:srgbClr val="4D30FE"/>
            </a:gs>
          </a:gsLst>
          <a:lin ang="0" scaled="0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/>
          <p:nvPr>
            <p:ph type="title"/>
          </p:nvPr>
        </p:nvSpPr>
        <p:spPr>
          <a:xfrm>
            <a:off x="457200" y="381000"/>
            <a:ext cx="2133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0" name="Google Shape;190;p11"/>
          <p:cNvSpPr/>
          <p:nvPr>
            <p:ph idx="1" type="body"/>
          </p:nvPr>
        </p:nvSpPr>
        <p:spPr>
          <a:xfrm>
            <a:off x="457200" y="4648200"/>
            <a:ext cx="3200400" cy="15240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91" name="Google Shape;191;p11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92" name="Google Shape;192;p11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4" name="Google Shape;194;p1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195" name="Google Shape;195;p11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09" name="Google Shape;209;p11"/>
          <p:cNvSpPr/>
          <p:nvPr>
            <p:ph idx="2" type="pic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dk1"/>
          </a:solidFill>
          <a:ln cap="flat" cmpd="sng" w="101600">
            <a:solidFill>
              <a:schemeClr val="lt2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10" name="Google Shape;210;p11"/>
          <p:cNvSpPr/>
          <p:nvPr>
            <p:ph idx="3" type="pic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dk1"/>
          </a:solidFill>
          <a:ln cap="flat" cmpd="sng" w="101600">
            <a:solidFill>
              <a:schemeClr val="lt2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 showMasterSp="0">
  <p:cSld name="3 Pictures with Caption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457200" y="381000"/>
            <a:ext cx="2133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12"/>
          <p:cNvSpPr/>
          <p:nvPr>
            <p:ph idx="1" type="body"/>
          </p:nvPr>
        </p:nvSpPr>
        <p:spPr>
          <a:xfrm>
            <a:off x="457200" y="4648200"/>
            <a:ext cx="3200400" cy="15240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14" name="Google Shape;214;p12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15" name="Google Shape;215;p12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16" name="Google Shape;216;p12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7" name="Google Shape;217;p12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218" name="Google Shape;218;p12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32" name="Google Shape;232;p12"/>
          <p:cNvSpPr/>
          <p:nvPr>
            <p:ph idx="2" type="pic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dk1"/>
          </a:solidFill>
          <a:ln cap="flat" cmpd="sng" w="101600">
            <a:solidFill>
              <a:schemeClr val="lt2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33" name="Google Shape;233;p12"/>
          <p:cNvSpPr/>
          <p:nvPr>
            <p:ph idx="3" type="pic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dk1"/>
          </a:solidFill>
          <a:ln cap="flat" cmpd="sng" w="101600">
            <a:solidFill>
              <a:schemeClr val="lt2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34" name="Google Shape;234;p12"/>
          <p:cNvSpPr/>
          <p:nvPr>
            <p:ph idx="4" type="pic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dk1"/>
          </a:solidFill>
          <a:ln cap="flat" cmpd="sng" w="101600">
            <a:solidFill>
              <a:schemeClr val="lt2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gradFill>
          <a:gsLst>
            <a:gs pos="0">
              <a:srgbClr val="0A0027"/>
            </a:gs>
            <a:gs pos="60000">
              <a:srgbClr val="110064"/>
            </a:gs>
            <a:gs pos="100000">
              <a:srgbClr val="4D30FE"/>
            </a:gs>
          </a:gsLst>
          <a:lin ang="0" scaled="0"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/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7" name="Google Shape;237;p13"/>
          <p:cNvSpPr/>
          <p:nvPr>
            <p:ph idx="1" type="body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180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238" name="Google Shape;238;p13"/>
          <p:cNvSpPr txBox="1"/>
          <p:nvPr/>
        </p:nvSpPr>
        <p:spPr>
          <a:xfrm rot="5400000">
            <a:off x="3268904" y="1670367"/>
            <a:ext cx="2987192" cy="4687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to edit Master text styles</a:t>
            </a:r>
            <a:endParaRPr/>
          </a:p>
          <a:p>
            <a:pPr indent="-234950" lvl="1" marL="5143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 level</a:t>
            </a:r>
            <a:endParaRPr/>
          </a:p>
          <a:p>
            <a:pPr indent="-234950" lvl="2" marL="8064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Third level</a:t>
            </a:r>
            <a:endParaRPr/>
          </a:p>
          <a:p>
            <a:pPr indent="-238125" lvl="3" marL="108902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Fourth level</a:t>
            </a:r>
            <a:endParaRPr/>
          </a:p>
          <a:p>
            <a:pPr indent="-228600" lvl="4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Fifth level</a:t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9" name="Google Shape;239;p13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40" name="Google Shape;240;p13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41" name="Google Shape;241;p13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4" name="Google Shape;244;p14"/>
          <p:cNvSpPr/>
          <p:nvPr>
            <p:ph idx="1" type="body"/>
          </p:nvPr>
        </p:nvSpPr>
        <p:spPr>
          <a:xfrm>
            <a:off x="609600" y="274638"/>
            <a:ext cx="6019800" cy="5851525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180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245" name="Google Shape;245;p14"/>
          <p:cNvSpPr txBox="1"/>
          <p:nvPr/>
        </p:nvSpPr>
        <p:spPr>
          <a:xfrm rot="5400000">
            <a:off x="1550674" y="1072067"/>
            <a:ext cx="4137653" cy="425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to edit Master text styles</a:t>
            </a:r>
            <a:endParaRPr/>
          </a:p>
          <a:p>
            <a:pPr indent="-234950" lvl="1" marL="5143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 level</a:t>
            </a:r>
            <a:endParaRPr/>
          </a:p>
          <a:p>
            <a:pPr indent="-234950" lvl="2" marL="8064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Third level</a:t>
            </a:r>
            <a:endParaRPr/>
          </a:p>
          <a:p>
            <a:pPr indent="-238125" lvl="3" marL="108902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Fourth level</a:t>
            </a:r>
            <a:endParaRPr/>
          </a:p>
          <a:p>
            <a:pPr indent="-228600" lvl="4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Fifth level</a:t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6" name="Google Shape;246;p14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47" name="Google Shape;247;p14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48" name="Google Shape;248;p14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gradFill>
          <a:gsLst>
            <a:gs pos="0">
              <a:srgbClr val="0A0027"/>
            </a:gs>
            <a:gs pos="60000">
              <a:srgbClr val="110064"/>
            </a:gs>
            <a:gs pos="100000">
              <a:srgbClr val="4D30FE"/>
            </a:gs>
          </a:gsLst>
          <a:lin ang="0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3"/>
          <p:cNvSpPr/>
          <p:nvPr>
            <p:ph idx="1" type="body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429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429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429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4" name="Google Shape;94;p3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5" name="Google Shape;95;p3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6" name="Google Shape;96;p3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gradFill>
          <a:gsLst>
            <a:gs pos="0">
              <a:srgbClr val="205E23"/>
            </a:gs>
            <a:gs pos="60000">
              <a:srgbClr val="229728"/>
            </a:gs>
            <a:gs pos="100000">
              <a:srgbClr val="98EA9C"/>
            </a:gs>
          </a:gsLst>
          <a:lin ang="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9" name="Google Shape;99;p4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0" name="Google Shape;100;p4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102" name="Google Shape;102;p4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113" name="Google Shape;113;p4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flipH="1" rot="10800000">
              <a:off x="304800" y="1219200"/>
              <a:ext cx="355600" cy="3556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flipH="1" rot="10800000">
              <a:off x="266700" y="914400"/>
              <a:ext cx="431800" cy="4318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flipH="1" rot="10800000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7" name="Google Shape;117;p4"/>
          <p:cNvSpPr/>
          <p:nvPr>
            <p:ph idx="1" type="body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1295400" y="1143000"/>
            <a:ext cx="708660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>
            <p:ph idx="1" type="body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1" name="Google Shape;121;p5"/>
          <p:cNvSpPr/>
          <p:nvPr>
            <p:ph idx="2" type="body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2" name="Google Shape;122;p5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3" name="Google Shape;123;p5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4" name="Google Shape;124;p5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"/>
          <p:cNvSpPr txBox="1"/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205E23"/>
            </a:gs>
            <a:gs pos="60000">
              <a:srgbClr val="229728"/>
            </a:gs>
            <a:gs pos="100000">
              <a:srgbClr val="98EA9C"/>
            </a:gs>
          </a:gsLst>
          <a:lin ang="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6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9" name="Google Shape;129;p6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0" name="Google Shape;130;p6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 rot="-5400000">
            <a:off x="-870003" y="3147219"/>
            <a:ext cx="34290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4" name="Google Shape;134;p7"/>
          <p:cNvSpPr/>
          <p:nvPr>
            <p:ph idx="2" type="body"/>
          </p:nvPr>
        </p:nvSpPr>
        <p:spPr>
          <a:xfrm>
            <a:off x="1066800" y="1755648"/>
            <a:ext cx="3200400" cy="34290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5" name="Google Shape;135;p7"/>
          <p:cNvSpPr txBox="1"/>
          <p:nvPr>
            <p:ph idx="3" type="body"/>
          </p:nvPr>
        </p:nvSpPr>
        <p:spPr>
          <a:xfrm rot="-5400000">
            <a:off x="3259278" y="3756819"/>
            <a:ext cx="34290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6" name="Google Shape;136;p7"/>
          <p:cNvSpPr/>
          <p:nvPr>
            <p:ph idx="4" type="body"/>
          </p:nvPr>
        </p:nvSpPr>
        <p:spPr>
          <a:xfrm>
            <a:off x="5181600" y="2359152"/>
            <a:ext cx="3200400" cy="34290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7" name="Google Shape;137;p7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8" name="Google Shape;138;p7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9" name="Google Shape;139;p7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rgbClr val="0A0027"/>
            </a:gs>
            <a:gs pos="60000">
              <a:srgbClr val="110064"/>
            </a:gs>
            <a:gs pos="100000">
              <a:srgbClr val="4D30FE"/>
            </a:gs>
          </a:gsLst>
          <a:lin ang="0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2" name="Google Shape;142;p8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3" name="Google Shape;143;p8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gradFill>
          <a:gsLst>
            <a:gs pos="0">
              <a:srgbClr val="205E23"/>
            </a:gs>
            <a:gs pos="60000">
              <a:srgbClr val="229728"/>
            </a:gs>
            <a:gs pos="100000">
              <a:srgbClr val="98EA9C"/>
            </a:gs>
          </a:gsLst>
          <a:lin ang="0" scaled="0"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457200" y="384048"/>
            <a:ext cx="2130552" cy="30449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9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7" name="Google Shape;147;p9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8" name="Google Shape;148;p9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9" name="Google Shape;149;p9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50" name="Google Shape;150;p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61" name="Google Shape;161;p9"/>
          <p:cNvSpPr/>
          <p:nvPr>
            <p:ph idx="1" type="body"/>
          </p:nvPr>
        </p:nvSpPr>
        <p:spPr>
          <a:xfrm>
            <a:off x="2895600" y="927847"/>
            <a:ext cx="4114800" cy="4114800"/>
          </a:xfrm>
          <a:prstGeom prst="ellipse">
            <a:avLst/>
          </a:prstGeom>
          <a:solidFill>
            <a:schemeClr val="dk1"/>
          </a:solidFill>
          <a:ln cap="flat" cmpd="sng" w="101600">
            <a:solidFill>
              <a:schemeClr val="lt2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302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30200" lvl="2" marL="13716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30200" lvl="3" marL="18288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30200" lvl="4" marL="22860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302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302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302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302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62" name="Google Shape;162;p9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9"/>
          <p:cNvSpPr/>
          <p:nvPr>
            <p:ph idx="2" type="body"/>
          </p:nvPr>
        </p:nvSpPr>
        <p:spPr>
          <a:xfrm>
            <a:off x="457199" y="4645152"/>
            <a:ext cx="2514600" cy="16002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64" name="Google Shape;164;p9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457200" y="381000"/>
            <a:ext cx="2133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10"/>
          <p:cNvSpPr/>
          <p:nvPr>
            <p:ph idx="1" type="body"/>
          </p:nvPr>
        </p:nvSpPr>
        <p:spPr>
          <a:xfrm>
            <a:off x="457200" y="4648200"/>
            <a:ext cx="3200400" cy="15240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69" name="Google Shape;169;p10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70" name="Google Shape;170;p10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71" name="Google Shape;171;p10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2" name="Google Shape;172;p10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173" name="Google Shape;173;p10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rgbClr val="8E83FF">
                    <a:alpha val="60000"/>
                  </a:srgbClr>
                </a:gs>
                <a:gs pos="50000">
                  <a:srgbClr val="BAB3FF">
                    <a:alpha val="60000"/>
                  </a:srgbClr>
                </a:gs>
                <a:gs pos="100000">
                  <a:srgbClr val="DCDAFF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87" name="Google Shape;187;p10"/>
          <p:cNvSpPr/>
          <p:nvPr>
            <p:ph idx="2" type="pic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dk1"/>
          </a:solidFill>
          <a:ln cap="flat" cmpd="sng" w="101600">
            <a:solidFill>
              <a:schemeClr val="lt2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/>
          <p:nvPr>
            <p:ph idx="1" type="body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429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429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429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Google Shape;25;p1"/>
          <p:cNvSpPr/>
          <p:nvPr/>
        </p:nvSpPr>
        <p:spPr>
          <a:xfrm flipH="1" rot="-4602414">
            <a:off x="7932464" y="5568366"/>
            <a:ext cx="914400" cy="9144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" name="Google Shape;26;p1"/>
          <p:cNvSpPr/>
          <p:nvPr/>
        </p:nvSpPr>
        <p:spPr>
          <a:xfrm flipH="1" rot="-4602414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" name="Google Shape;27;p1"/>
          <p:cNvSpPr/>
          <p:nvPr/>
        </p:nvSpPr>
        <p:spPr>
          <a:xfrm flipH="1" rot="-4602414">
            <a:off x="8292676" y="4953384"/>
            <a:ext cx="355600" cy="3556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" name="Google Shape;28;p1"/>
          <p:cNvSpPr/>
          <p:nvPr/>
        </p:nvSpPr>
        <p:spPr>
          <a:xfrm flipH="1" rot="-4602414">
            <a:off x="8514131" y="4976607"/>
            <a:ext cx="431800" cy="4318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" name="Google Shape;29;p1"/>
          <p:cNvSpPr/>
          <p:nvPr/>
        </p:nvSpPr>
        <p:spPr>
          <a:xfrm flipH="1" rot="-4602414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Google Shape;30;p1"/>
          <p:cNvSpPr/>
          <p:nvPr/>
        </p:nvSpPr>
        <p:spPr>
          <a:xfrm flipH="1" rot="-4602414">
            <a:off x="199818" y="5914818"/>
            <a:ext cx="216774" cy="216774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" name="Google Shape;31;p1"/>
          <p:cNvSpPr/>
          <p:nvPr/>
        </p:nvSpPr>
        <p:spPr>
          <a:xfrm flipH="1" rot="-4602414">
            <a:off x="7387699" y="5767494"/>
            <a:ext cx="431800" cy="4318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" name="Google Shape;32;p1"/>
          <p:cNvSpPr/>
          <p:nvPr/>
        </p:nvSpPr>
        <p:spPr>
          <a:xfrm flipH="1" rot="-4602414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" name="Google Shape;33;p1"/>
          <p:cNvSpPr/>
          <p:nvPr/>
        </p:nvSpPr>
        <p:spPr>
          <a:xfrm flipH="1" rot="-4602414">
            <a:off x="7638907" y="6462226"/>
            <a:ext cx="203200" cy="2032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" name="Google Shape;34;p1"/>
          <p:cNvSpPr/>
          <p:nvPr/>
        </p:nvSpPr>
        <p:spPr>
          <a:xfrm flipH="1" rot="-4602414">
            <a:off x="8607584" y="4384300"/>
            <a:ext cx="127000" cy="127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" name="Google Shape;35;p1"/>
          <p:cNvSpPr/>
          <p:nvPr/>
        </p:nvSpPr>
        <p:spPr>
          <a:xfrm flipH="1" rot="-4602414">
            <a:off x="7887663" y="6403551"/>
            <a:ext cx="203200" cy="2032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" name="Google Shape;36;p1"/>
          <p:cNvSpPr/>
          <p:nvPr/>
        </p:nvSpPr>
        <p:spPr>
          <a:xfrm flipH="1" rot="-4602414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" name="Google Shape;37;p1"/>
          <p:cNvSpPr/>
          <p:nvPr/>
        </p:nvSpPr>
        <p:spPr>
          <a:xfrm flipH="1" rot="-4602414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" name="Google Shape;38;p1"/>
          <p:cNvSpPr/>
          <p:nvPr/>
        </p:nvSpPr>
        <p:spPr>
          <a:xfrm flipH="1" rot="-4602414">
            <a:off x="8557941" y="4594415"/>
            <a:ext cx="127000" cy="127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" name="Google Shape;39;p1"/>
          <p:cNvSpPr/>
          <p:nvPr/>
        </p:nvSpPr>
        <p:spPr>
          <a:xfrm flipH="1" rot="-4602414">
            <a:off x="243115" y="6241508"/>
            <a:ext cx="127000" cy="127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" name="Google Shape;40;p1"/>
          <p:cNvSpPr/>
          <p:nvPr/>
        </p:nvSpPr>
        <p:spPr>
          <a:xfrm flipH="1" rot="-4602414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" name="Google Shape;41;p1"/>
          <p:cNvSpPr/>
          <p:nvPr/>
        </p:nvSpPr>
        <p:spPr>
          <a:xfrm flipH="1" rot="-4602414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rgbClr val="8E83FF">
                  <a:alpha val="60000"/>
                </a:srgbClr>
              </a:gs>
              <a:gs pos="50000">
                <a:srgbClr val="BAB3FF">
                  <a:alpha val="60000"/>
                </a:srgbClr>
              </a:gs>
              <a:gs pos="100000">
                <a:srgbClr val="DCDAFF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" name="Google Shape;42;p1"/>
          <p:cNvSpPr/>
          <p:nvPr/>
        </p:nvSpPr>
        <p:spPr>
          <a:xfrm flipH="1" rot="-4602414">
            <a:off x="193472" y="6451623"/>
            <a:ext cx="127000" cy="127000"/>
          </a:xfrm>
          <a:prstGeom prst="ellipse">
            <a:avLst/>
          </a:prstGeom>
          <a:solidFill>
            <a:schemeClr val="l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HETVLaQML5o&amp;feature=related" TargetMode="External"/><Relationship Id="rId4" Type="http://schemas.openxmlformats.org/officeDocument/2006/relationships/hyperlink" Target="http://www.youtube.com/watch?v=fQx_sDvJyQA" TargetMode="External"/><Relationship Id="rId5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ctrTitle"/>
          </p:nvPr>
        </p:nvSpPr>
        <p:spPr>
          <a:xfrm>
            <a:off x="228600" y="228600"/>
            <a:ext cx="7086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Ionic Compounds</a:t>
            </a:r>
            <a:endParaRPr b="0" i="0" sz="4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4" name="Google Shape;254;p15"/>
          <p:cNvSpPr/>
          <p:nvPr>
            <p:ph idx="1" type="subTitle"/>
          </p:nvPr>
        </p:nvSpPr>
        <p:spPr>
          <a:xfrm>
            <a:off x="2438400" y="1676400"/>
            <a:ext cx="5346700" cy="20574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are they formed? How do we go about naming and writing formulae?</a:t>
            </a:r>
            <a:endParaRPr b="1" i="0" sz="2800" u="none" cap="none" strike="noStrike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www.cofc.edu/~martine/111LectWeek2_files/image016.jpg" id="255" name="Google Shape;255;p15"/>
          <p:cNvPicPr preferRelativeResize="0"/>
          <p:nvPr/>
        </p:nvPicPr>
        <p:blipFill rotWithShape="1">
          <a:blip r:embed="rId3">
            <a:alphaModFix/>
          </a:blip>
          <a:srcRect b="31415" l="0" r="741" t="20230"/>
          <a:stretch/>
        </p:blipFill>
        <p:spPr>
          <a:xfrm>
            <a:off x="1254966" y="3810000"/>
            <a:ext cx="6876661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"/>
          <p:cNvSpPr txBox="1"/>
          <p:nvPr>
            <p:ph type="title"/>
          </p:nvPr>
        </p:nvSpPr>
        <p:spPr>
          <a:xfrm>
            <a:off x="2209800" y="3048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Now you try: </a:t>
            </a:r>
            <a:b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Predict the formula for </a:t>
            </a:r>
            <a:b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CALCIUM OXIDE</a:t>
            </a: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60" name="Google Shape;360;p24"/>
          <p:cNvSpPr txBox="1"/>
          <p:nvPr>
            <p:ph idx="1" type="body"/>
          </p:nvPr>
        </p:nvSpPr>
        <p:spPr>
          <a:xfrm>
            <a:off x="1371600" y="1981200"/>
            <a:ext cx="7467600" cy="4224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34950" lvl="2" marL="10858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Calcium is Ca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2+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oxygen is O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2–</a:t>
            </a:r>
            <a:endParaRPr/>
          </a:p>
          <a:p>
            <a:pPr indent="-234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br>
              <a:rPr b="1" baseline="3000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b="1" baseline="3000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baseline="3000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baseline="3000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 Ca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2+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ion and 1 O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2–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ion</a:t>
            </a:r>
            <a:endParaRPr b="1" baseline="3000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Therefore the compound is CaO</a:t>
            </a:r>
            <a:endParaRPr b="1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1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were “criss-crossing” the charges on the ions you would predict: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</a:t>
            </a:r>
            <a:r>
              <a:rPr b="1" baseline="-25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</a:t>
            </a:r>
            <a:r>
              <a:rPr b="1" baseline="-25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2,</a:t>
            </a:r>
            <a:endParaRPr/>
          </a:p>
          <a:p>
            <a:pPr indent="-238125" lvl="3" marL="1368425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This is simplified to CaO</a:t>
            </a:r>
            <a:endParaRPr b="1" baseline="-2500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61" name="Google Shape;361;p24"/>
          <p:cNvGrpSpPr/>
          <p:nvPr/>
        </p:nvGrpSpPr>
        <p:grpSpPr>
          <a:xfrm>
            <a:off x="2743200" y="2514600"/>
            <a:ext cx="1143000" cy="762000"/>
            <a:chOff x="2133600" y="5638800"/>
            <a:chExt cx="762000" cy="762000"/>
          </a:xfrm>
        </p:grpSpPr>
        <p:sp>
          <p:nvSpPr>
            <p:cNvPr id="362" name="Google Shape;362;p24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3" name="Google Shape;363;p24"/>
            <p:cNvSpPr txBox="1"/>
            <p:nvPr/>
          </p:nvSpPr>
          <p:spPr>
            <a:xfrm>
              <a:off x="2133600" y="5867400"/>
              <a:ext cx="76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</a:t>
              </a:r>
              <a:r>
                <a:rPr baseline="30000" lang="en-US" sz="24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2+</a:t>
              </a:r>
              <a:endParaRPr baseline="30000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64" name="Google Shape;364;p24"/>
          <p:cNvGrpSpPr/>
          <p:nvPr/>
        </p:nvGrpSpPr>
        <p:grpSpPr>
          <a:xfrm>
            <a:off x="5029200" y="2514600"/>
            <a:ext cx="1295400" cy="838200"/>
            <a:chOff x="4724400" y="5638800"/>
            <a:chExt cx="914400" cy="838200"/>
          </a:xfrm>
        </p:grpSpPr>
        <p:sp>
          <p:nvSpPr>
            <p:cNvPr id="365" name="Google Shape;365;p24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6" name="Google Shape;366;p24"/>
            <p:cNvSpPr txBox="1"/>
            <p:nvPr/>
          </p:nvSpPr>
          <p:spPr>
            <a:xfrm>
              <a:off x="4800600" y="5867400"/>
              <a:ext cx="76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</a:t>
              </a:r>
              <a:r>
                <a:rPr baseline="30000" lang="en-US" sz="24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-2</a:t>
              </a:r>
              <a:endParaRPr baseline="30000" sz="24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5"/>
          <p:cNvSpPr txBox="1"/>
          <p:nvPr>
            <p:ph type="title"/>
          </p:nvPr>
        </p:nvSpPr>
        <p:spPr>
          <a:xfrm>
            <a:off x="2133600" y="0"/>
            <a:ext cx="701040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i="0" lang="en-US" sz="3600" u="none" cap="none" strike="noStrike">
                <a:solidFill>
                  <a:schemeClr val="lt1"/>
                </a:solidFill>
              </a:rPr>
              <a:t>Multivalent metals</a:t>
            </a:r>
            <a:endParaRPr i="0" sz="3600" u="none" cap="none" strike="noStrike">
              <a:solidFill>
                <a:schemeClr val="lt1"/>
              </a:solidFill>
            </a:endParaRPr>
          </a:p>
        </p:txBody>
      </p:sp>
      <p:sp>
        <p:nvSpPr>
          <p:cNvPr id="372" name="Google Shape;372;p25"/>
          <p:cNvSpPr/>
          <p:nvPr/>
        </p:nvSpPr>
        <p:spPr>
          <a:xfrm>
            <a:off x="1066800" y="1066800"/>
            <a:ext cx="76962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transition metals are </a:t>
            </a:r>
            <a:r>
              <a:rPr lang="en-US" sz="28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multivalent</a:t>
            </a: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meaning they have more than one ion form.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name of the compound, </a:t>
            </a:r>
            <a:r>
              <a:rPr b="0" i="0" lang="en-US" sz="28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Roman Numerals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used following the cation to indicate which ion was used</a:t>
            </a:r>
            <a:endParaRPr b="0" i="0" sz="2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www.cofc.edu/~martine/111LectWeek2_files/image021.jpg" id="373" name="Google Shape;373;p25"/>
          <p:cNvPicPr preferRelativeResize="0"/>
          <p:nvPr/>
        </p:nvPicPr>
        <p:blipFill rotWithShape="1">
          <a:blip r:embed="rId3">
            <a:alphaModFix/>
          </a:blip>
          <a:srcRect b="22221" l="0" r="340" t="13333"/>
          <a:stretch/>
        </p:blipFill>
        <p:spPr>
          <a:xfrm>
            <a:off x="533400" y="3429000"/>
            <a:ext cx="8158655" cy="324111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5"/>
          <p:cNvSpPr/>
          <p:nvPr/>
        </p:nvSpPr>
        <p:spPr>
          <a:xfrm>
            <a:off x="1600200" y="5029200"/>
            <a:ext cx="4572000" cy="1593273"/>
          </a:xfrm>
          <a:prstGeom prst="rect">
            <a:avLst/>
          </a:prstGeom>
          <a:solidFill>
            <a:srgbClr val="FFF2C7">
              <a:alpha val="41960"/>
            </a:srgbClr>
          </a:solidFill>
          <a:ln cap="flat" cmpd="sng" w="44450">
            <a:solidFill>
              <a:schemeClr val="accent4">
                <a:alpha val="8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"/>
          <p:cNvSpPr txBox="1"/>
          <p:nvPr>
            <p:ph type="title"/>
          </p:nvPr>
        </p:nvSpPr>
        <p:spPr>
          <a:xfrm>
            <a:off x="609600" y="0"/>
            <a:ext cx="769620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i="0" lang="en-US" sz="3600" u="none" cap="none" strike="noStrike">
                <a:solidFill>
                  <a:schemeClr val="lt1"/>
                </a:solidFill>
              </a:rPr>
              <a:t>Example: Formula for a multivalent ionic compounds </a:t>
            </a:r>
            <a:endParaRPr i="0" sz="3600" u="none" cap="none" strike="noStrike">
              <a:solidFill>
                <a:schemeClr val="lt1"/>
              </a:solidFill>
            </a:endParaRPr>
          </a:p>
        </p:txBody>
      </p:sp>
      <p:pic>
        <p:nvPicPr>
          <p:cNvPr id="380" name="Google Shape;3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808532"/>
            <a:ext cx="1720444" cy="205537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6"/>
          <p:cNvSpPr/>
          <p:nvPr/>
        </p:nvSpPr>
        <p:spPr>
          <a:xfrm>
            <a:off x="0" y="1676400"/>
            <a:ext cx="8686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2" marL="10858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For example: 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What is the formula for Manganese (III) sulphide?</a:t>
            </a:r>
            <a:endParaRPr/>
          </a:p>
          <a:p>
            <a:pPr indent="-234950" lvl="2" marL="108585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This manganese is Mn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3+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Sulphur is S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2–</a:t>
            </a:r>
            <a:endParaRPr/>
          </a:p>
          <a:p>
            <a:pPr indent="-234950" lvl="2" marL="108585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Lowest common multiple of 3 and 2 is 6</a:t>
            </a:r>
            <a:endParaRPr/>
          </a:p>
          <a:p>
            <a:pPr indent="-234950" lvl="2" marL="108585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 Mn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3+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ions and 3 S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2–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ions</a:t>
            </a:r>
            <a:endParaRPr b="1" baseline="30000" i="0" sz="3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▪"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Mn</a:t>
            </a:r>
            <a:r>
              <a:rPr b="1" baseline="-25000" i="0" lang="en-US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1" i="0" lang="en-US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b="1" baseline="-25000" i="0" lang="en-US" sz="4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"/>
          <p:cNvSpPr txBox="1"/>
          <p:nvPr>
            <p:ph type="title"/>
          </p:nvPr>
        </p:nvSpPr>
        <p:spPr>
          <a:xfrm>
            <a:off x="2514600" y="3048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Now you try: </a:t>
            </a:r>
            <a:b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Predict the name for the compound TiCl</a:t>
            </a:r>
            <a:r>
              <a:rPr b="0" baseline="-2500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b="0" baseline="3000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baseline="3000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387" name="Google Shape;387;p27"/>
          <p:cNvGrpSpPr/>
          <p:nvPr/>
        </p:nvGrpSpPr>
        <p:grpSpPr>
          <a:xfrm>
            <a:off x="2590800" y="2667000"/>
            <a:ext cx="762000" cy="762000"/>
            <a:chOff x="2133600" y="5638800"/>
            <a:chExt cx="762000" cy="762000"/>
          </a:xfrm>
        </p:grpSpPr>
        <p:sp>
          <p:nvSpPr>
            <p:cNvPr id="388" name="Google Shape;388;p27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9" name="Google Shape;389;p27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Ti</a:t>
              </a:r>
              <a:r>
                <a:rPr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4+</a:t>
              </a:r>
              <a:endParaRPr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90" name="Google Shape;390;p27"/>
          <p:cNvGrpSpPr/>
          <p:nvPr/>
        </p:nvGrpSpPr>
        <p:grpSpPr>
          <a:xfrm>
            <a:off x="4724400" y="2667000"/>
            <a:ext cx="914400" cy="838200"/>
            <a:chOff x="4724400" y="5638800"/>
            <a:chExt cx="914400" cy="838200"/>
          </a:xfrm>
        </p:grpSpPr>
        <p:sp>
          <p:nvSpPr>
            <p:cNvPr id="391" name="Google Shape;391;p27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2" name="Google Shape;392;p27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</a:t>
              </a:r>
              <a:r>
                <a:rPr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</a:t>
              </a:r>
              <a:endParaRPr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1066800" y="2667000"/>
            <a:ext cx="762000" cy="762000"/>
            <a:chOff x="2133600" y="5638800"/>
            <a:chExt cx="762000" cy="762000"/>
          </a:xfrm>
        </p:grpSpPr>
        <p:sp>
          <p:nvSpPr>
            <p:cNvPr id="394" name="Google Shape;394;p27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5" name="Google Shape;395;p27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Ti</a:t>
              </a:r>
              <a:r>
                <a:rPr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3+</a:t>
              </a:r>
              <a:endParaRPr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0" y="1981200"/>
            <a:ext cx="853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2" marL="10858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Titanium is Ti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4+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or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3+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		Chlorine is Cl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–</a:t>
            </a:r>
            <a:b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       </a:t>
            </a:r>
            <a:b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b="1" baseline="3000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 Ti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4+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ion and 4 Cl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ions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b="1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Titanium (IV) chloride</a:t>
            </a:r>
            <a:endParaRPr b="1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97" name="Google Shape;397;p27"/>
          <p:cNvGrpSpPr/>
          <p:nvPr/>
        </p:nvGrpSpPr>
        <p:grpSpPr>
          <a:xfrm>
            <a:off x="1128700" y="4838700"/>
            <a:ext cx="762000" cy="762000"/>
            <a:chOff x="2133600" y="5638800"/>
            <a:chExt cx="762000" cy="762000"/>
          </a:xfrm>
        </p:grpSpPr>
        <p:sp>
          <p:nvSpPr>
            <p:cNvPr id="398" name="Google Shape;398;p27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9" name="Google Shape;399;p27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Ti</a:t>
              </a:r>
              <a:r>
                <a:rPr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4+</a:t>
              </a:r>
              <a:endParaRPr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00" name="Google Shape;400;p27"/>
          <p:cNvGrpSpPr/>
          <p:nvPr/>
        </p:nvGrpSpPr>
        <p:grpSpPr>
          <a:xfrm>
            <a:off x="4875425" y="4724400"/>
            <a:ext cx="914400" cy="838200"/>
            <a:chOff x="4724400" y="5638800"/>
            <a:chExt cx="914400" cy="838200"/>
          </a:xfrm>
        </p:grpSpPr>
        <p:sp>
          <p:nvSpPr>
            <p:cNvPr id="401" name="Google Shape;401;p27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2" name="Google Shape;402;p27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</a:t>
              </a:r>
              <a:r>
                <a:rPr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</a:t>
              </a:r>
              <a:endParaRPr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03" name="Google Shape;403;p27"/>
          <p:cNvGrpSpPr/>
          <p:nvPr/>
        </p:nvGrpSpPr>
        <p:grpSpPr>
          <a:xfrm>
            <a:off x="2743200" y="4953000"/>
            <a:ext cx="914400" cy="838200"/>
            <a:chOff x="4724400" y="5638800"/>
            <a:chExt cx="914400" cy="838200"/>
          </a:xfrm>
        </p:grpSpPr>
        <p:sp>
          <p:nvSpPr>
            <p:cNvPr id="404" name="Google Shape;404;p27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5" name="Google Shape;405;p27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</a:t>
              </a:r>
              <a:r>
                <a:rPr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</a:t>
              </a:r>
              <a:endParaRPr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06" name="Google Shape;406;p27"/>
          <p:cNvGrpSpPr/>
          <p:nvPr/>
        </p:nvGrpSpPr>
        <p:grpSpPr>
          <a:xfrm>
            <a:off x="4114800" y="4800600"/>
            <a:ext cx="914400" cy="838200"/>
            <a:chOff x="4724400" y="5638800"/>
            <a:chExt cx="914400" cy="838200"/>
          </a:xfrm>
        </p:grpSpPr>
        <p:sp>
          <p:nvSpPr>
            <p:cNvPr id="407" name="Google Shape;407;p27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8" name="Google Shape;408;p27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</a:t>
              </a:r>
              <a:r>
                <a:rPr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</a:t>
              </a:r>
              <a:endParaRPr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09" name="Google Shape;409;p27"/>
          <p:cNvGrpSpPr/>
          <p:nvPr/>
        </p:nvGrpSpPr>
        <p:grpSpPr>
          <a:xfrm>
            <a:off x="3538750" y="4953000"/>
            <a:ext cx="914400" cy="838200"/>
            <a:chOff x="4724400" y="5638800"/>
            <a:chExt cx="914400" cy="838200"/>
          </a:xfrm>
        </p:grpSpPr>
        <p:sp>
          <p:nvSpPr>
            <p:cNvPr id="410" name="Google Shape;410;p27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1" name="Google Shape;411;p27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</a:t>
              </a:r>
              <a:r>
                <a:rPr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</a:t>
              </a:r>
              <a:endParaRPr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8"/>
          <p:cNvSpPr txBox="1"/>
          <p:nvPr>
            <p:ph type="title"/>
          </p:nvPr>
        </p:nvSpPr>
        <p:spPr>
          <a:xfrm>
            <a:off x="1676400" y="304800"/>
            <a:ext cx="74676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279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Some Helpful Things!</a:t>
            </a:r>
            <a:br>
              <a:rPr b="0" i="0" lang="en-US" sz="162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</a:br>
            <a:endParaRPr b="0" i="0" sz="162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17" name="Google Shape;417;p28"/>
          <p:cNvSpPr/>
          <p:nvPr>
            <p:ph idx="1" type="body"/>
          </p:nvPr>
        </p:nvSpPr>
        <p:spPr>
          <a:xfrm>
            <a:off x="1447800" y="1600200"/>
            <a:ext cx="6629400" cy="4224528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Noto Sans Symbols"/>
              <a:buChar char="●"/>
            </a:pPr>
            <a:r>
              <a:rPr b="0" i="0" lang="en-US" sz="1665" u="sng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http://www.youtube.com/watch?v=fQx_sDvJyQA</a:t>
            </a:r>
            <a:endParaRPr b="0" i="0" sz="1665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05727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2872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2872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2872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2872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show how to write correct formulas for ionic compounds" id="418" name="Google Shape;418;p28" title="formulas for ionic compounds eg 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263" y="801163"/>
            <a:ext cx="7763476" cy="58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 txBox="1"/>
          <p:nvPr>
            <p:ph type="ctrTitle"/>
          </p:nvPr>
        </p:nvSpPr>
        <p:spPr>
          <a:xfrm>
            <a:off x="228600" y="228600"/>
            <a:ext cx="7086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Ionic Compounds:</a:t>
            </a:r>
            <a:b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Polyatomic Ions</a:t>
            </a:r>
            <a:endParaRPr b="0" i="0" sz="4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24" name="Google Shape;424;p29"/>
          <p:cNvSpPr/>
          <p:nvPr>
            <p:ph idx="1" type="subTitle"/>
          </p:nvPr>
        </p:nvSpPr>
        <p:spPr>
          <a:xfrm>
            <a:off x="2438400" y="1676400"/>
            <a:ext cx="5346700" cy="20574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are they formed? How do we go about naming and writing formulae?</a:t>
            </a:r>
            <a:endParaRPr b="1" i="0" sz="2800" u="none" cap="none" strike="noStrike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www.cofc.edu/~martine/111LectWeek2_files/image016.jpg" id="425" name="Google Shape;425;p29"/>
          <p:cNvPicPr preferRelativeResize="0"/>
          <p:nvPr/>
        </p:nvPicPr>
        <p:blipFill rotWithShape="1">
          <a:blip r:embed="rId3">
            <a:alphaModFix/>
          </a:blip>
          <a:srcRect b="31415" l="0" r="741" t="20230"/>
          <a:stretch/>
        </p:blipFill>
        <p:spPr>
          <a:xfrm>
            <a:off x="1447800" y="3581400"/>
            <a:ext cx="6876661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/>
          <p:nvPr>
            <p:ph type="ctrTitle"/>
          </p:nvPr>
        </p:nvSpPr>
        <p:spPr>
          <a:xfrm>
            <a:off x="685800" y="457200"/>
            <a:ext cx="7086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POLYATOMIC ION</a:t>
            </a:r>
            <a:endParaRPr b="0" i="0" sz="4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31" name="Google Shape;431;p30"/>
          <p:cNvSpPr/>
          <p:nvPr>
            <p:ph idx="1" type="subTitle"/>
          </p:nvPr>
        </p:nvSpPr>
        <p:spPr>
          <a:xfrm>
            <a:off x="3048000" y="1600200"/>
            <a:ext cx="6096000" cy="26162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b="1" i="0" lang="en-US" sz="2800" u="none" cap="none" strike="noStrik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 group of atoms that tend to stay together and act as one charged ion</a:t>
            </a:r>
            <a:endParaRPr b="1" i="0" sz="2800" u="none" cap="none" strike="noStrike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content.answers.com/main/content/wp/en-commons/thumb/7/7f/200px-Nitrate-ion-elpot.png" id="432" name="Google Shape;4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1000"/>
            <a:ext cx="3200400" cy="304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3886200"/>
            <a:ext cx="7930200" cy="2516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"/>
          <p:cNvSpPr txBox="1"/>
          <p:nvPr>
            <p:ph type="title"/>
          </p:nvPr>
        </p:nvSpPr>
        <p:spPr>
          <a:xfrm>
            <a:off x="304800" y="4572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Formulae containing polyatomic ions</a:t>
            </a: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39" name="Google Shape;439;p31"/>
          <p:cNvSpPr/>
          <p:nvPr>
            <p:ph idx="1" type="body"/>
          </p:nvPr>
        </p:nvSpPr>
        <p:spPr>
          <a:xfrm>
            <a:off x="0" y="1447800"/>
            <a:ext cx="9601200" cy="467868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●"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more than one of a polyatomic ion is needed to balance charges, </a:t>
            </a:r>
            <a:r>
              <a:rPr b="1" i="0" lang="en-US" sz="32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brackets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used to indicate you need more than one of the </a:t>
            </a:r>
            <a:r>
              <a:rPr b="1" i="0" lang="en-US" sz="32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entire ion</a:t>
            </a:r>
            <a:b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e.g.   Ca (OH)</a:t>
            </a:r>
            <a:r>
              <a:rPr b="1" baseline="-2500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contains </a:t>
            </a:r>
            <a:r>
              <a:rPr b="1" i="0" lang="en-US" sz="32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2 	hydroxide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(OH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ions to 	balance </a:t>
            </a:r>
            <a:r>
              <a:rPr b="1" i="0" lang="en-US" sz="32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</a:t>
            </a:r>
            <a:r>
              <a:rPr b="1" baseline="30000" i="0" lang="en-US" sz="32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2+</a:t>
            </a:r>
            <a:endParaRPr b="1" baseline="30000" i="0" sz="3200" u="none" cap="none" strike="noStrike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/>
          <p:nvPr>
            <p:ph type="title"/>
          </p:nvPr>
        </p:nvSpPr>
        <p:spPr>
          <a:xfrm>
            <a:off x="228600" y="228600"/>
            <a:ext cx="708660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Examples:</a:t>
            </a: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45" name="Google Shape;445;p32"/>
          <p:cNvSpPr txBox="1"/>
          <p:nvPr/>
        </p:nvSpPr>
        <p:spPr>
          <a:xfrm>
            <a:off x="381000" y="1600200"/>
            <a:ext cx="30480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Predict the compound formed from: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b="1" baseline="30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and OH</a:t>
            </a:r>
            <a:r>
              <a:rPr b="1" baseline="30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Mg</a:t>
            </a:r>
            <a:r>
              <a:rPr b="1" baseline="30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2+ </a:t>
            </a: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NO</a:t>
            </a:r>
            <a:r>
              <a:rPr b="1" baseline="-25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baseline="30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NH</a:t>
            </a:r>
            <a:r>
              <a:rPr b="1" baseline="-25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baseline="30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SO</a:t>
            </a:r>
            <a:r>
              <a:rPr b="1" baseline="-25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baseline="30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2-</a:t>
            </a:r>
            <a:endParaRPr/>
          </a:p>
        </p:txBody>
      </p:sp>
      <p:sp>
        <p:nvSpPr>
          <p:cNvPr id="446" name="Google Shape;446;p32"/>
          <p:cNvSpPr txBox="1"/>
          <p:nvPr/>
        </p:nvSpPr>
        <p:spPr>
          <a:xfrm>
            <a:off x="3429000" y="33528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NaOH</a:t>
            </a:r>
            <a:endParaRPr b="1" sz="2800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7" name="Google Shape;447;p32"/>
          <p:cNvSpPr txBox="1"/>
          <p:nvPr/>
        </p:nvSpPr>
        <p:spPr>
          <a:xfrm>
            <a:off x="3429000" y="41910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Mg(NO</a:t>
            </a:r>
            <a:r>
              <a:rPr b="1" baseline="-25000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b="1" baseline="-25000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1" baseline="-25000" sz="2800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8" name="Google Shape;448;p32"/>
          <p:cNvSpPr txBox="1"/>
          <p:nvPr/>
        </p:nvSpPr>
        <p:spPr>
          <a:xfrm>
            <a:off x="3429000" y="548640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(NH</a:t>
            </a:r>
            <a:r>
              <a:rPr b="1" baseline="-25000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b="1" baseline="-25000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SO</a:t>
            </a:r>
            <a:r>
              <a:rPr b="1" baseline="-25000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b="1" baseline="-25000" sz="2800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Documents and Settings\SD23\Local Settings\Temporary Internet Files\Content.IE5\IK9I6IHJ\MCj04395930000[1].png" id="449" name="Google Shape;4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345" y="609600"/>
            <a:ext cx="4314764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/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Naming compounds containing polyatomic ions</a:t>
            </a: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55" name="Google Shape;455;p33"/>
          <p:cNvSpPr/>
          <p:nvPr>
            <p:ph idx="1" type="body"/>
          </p:nvPr>
        </p:nvSpPr>
        <p:spPr>
          <a:xfrm>
            <a:off x="0" y="1219200"/>
            <a:ext cx="9677400" cy="56388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there is a formula which contains more than </a:t>
            </a:r>
            <a:r>
              <a:rPr b="1" i="0" lang="en-US" sz="28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elements</a:t>
            </a:r>
            <a:r>
              <a:rPr b="0" i="0" lang="en-US" sz="28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must go to the </a:t>
            </a:r>
            <a:r>
              <a:rPr lang="en-US" sz="2800"/>
              <a:t>data sheet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determine the polyatomic ion(s) in the formula and the </a:t>
            </a:r>
            <a:r>
              <a:rPr b="0" i="0" lang="en-US" sz="28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 the group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given</a:t>
            </a:r>
            <a:endParaRPr/>
          </a:p>
          <a:p>
            <a:pPr indent="-2286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e.g. Na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contains </a:t>
            </a:r>
            <a:r>
              <a:rPr b="1" i="0" lang="en-US" sz="28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phosphate</a:t>
            </a:r>
            <a:endParaRPr/>
          </a:p>
          <a:p>
            <a:pPr indent="-228600" lvl="0" marL="228600" marR="0" rtl="0" algn="ctr">
              <a:spcBef>
                <a:spcPts val="1800"/>
              </a:spcBef>
              <a:spcAft>
                <a:spcPts val="0"/>
              </a:spcAft>
              <a:buClr>
                <a:srgbClr val="FAC669"/>
              </a:buClr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name of the polyatomic is written unchanged!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b="0" baseline="30000" i="0" sz="2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/>
          <p:nvPr>
            <p:ph type="title"/>
          </p:nvPr>
        </p:nvSpPr>
        <p:spPr>
          <a:xfrm>
            <a:off x="1676400" y="4572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Compounds</a:t>
            </a:r>
            <a:endParaRPr b="0" i="0" sz="4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1" name="Google Shape;261;p16"/>
          <p:cNvSpPr/>
          <p:nvPr>
            <p:ph idx="1" type="body"/>
          </p:nvPr>
        </p:nvSpPr>
        <p:spPr>
          <a:xfrm>
            <a:off x="-304800" y="1752600"/>
            <a:ext cx="8153400" cy="4224528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Recall from the last section that compounds are:</a:t>
            </a:r>
            <a:endParaRPr/>
          </a:p>
          <a:p>
            <a:pPr indent="-234950" lvl="1" marL="5143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Pure substances that contain more than one type of atom chemically combined in the same proportions</a:t>
            </a:r>
            <a:endParaRPr/>
          </a:p>
          <a:p>
            <a:pPr indent="-234950" lvl="1" marL="5143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other words compounds contain the same elements and always in the same whole number ratio</a:t>
            </a:r>
            <a:endParaRPr/>
          </a:p>
        </p:txBody>
      </p:sp>
      <p:pic>
        <p:nvPicPr>
          <p:cNvPr descr="http://www.castlefordschools.com/kent/07-08%20lessons/Lessons/Chemistry%20Lessons/chp%201/Chemistry_files/image006.jpg" id="262" name="Google Shape;262;p16"/>
          <p:cNvPicPr preferRelativeResize="0"/>
          <p:nvPr/>
        </p:nvPicPr>
        <p:blipFill rotWithShape="1">
          <a:blip r:embed="rId3">
            <a:alphaModFix/>
          </a:blip>
          <a:srcRect b="10040" l="35768" r="33234" t="0"/>
          <a:stretch/>
        </p:blipFill>
        <p:spPr>
          <a:xfrm>
            <a:off x="6400800" y="0"/>
            <a:ext cx="2743200" cy="295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 txBox="1"/>
          <p:nvPr>
            <p:ph type="title"/>
          </p:nvPr>
        </p:nvSpPr>
        <p:spPr>
          <a:xfrm>
            <a:off x="457200" y="457200"/>
            <a:ext cx="708660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Examples:</a:t>
            </a: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61" name="Google Shape;461;p34"/>
          <p:cNvSpPr txBox="1"/>
          <p:nvPr/>
        </p:nvSpPr>
        <p:spPr>
          <a:xfrm>
            <a:off x="304800" y="1828800"/>
            <a:ext cx="30480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Predict the compound name: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CaCO</a:t>
            </a:r>
            <a:r>
              <a:rPr b="1" baseline="-25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KCN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</a:t>
            </a:r>
            <a:r>
              <a:rPr b="1" baseline="-25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(PO</a:t>
            </a:r>
            <a:r>
              <a:rPr b="1" baseline="-25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b="1" baseline="-25000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462" name="Google Shape;462;p34"/>
          <p:cNvSpPr txBox="1"/>
          <p:nvPr/>
        </p:nvSpPr>
        <p:spPr>
          <a:xfrm>
            <a:off x="2590800" y="3124200"/>
            <a:ext cx="3505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Calcium carbonate</a:t>
            </a:r>
            <a:endParaRPr b="1" sz="2800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3" name="Google Shape;463;p34"/>
          <p:cNvSpPr txBox="1"/>
          <p:nvPr/>
        </p:nvSpPr>
        <p:spPr>
          <a:xfrm>
            <a:off x="2590800" y="4267200"/>
            <a:ext cx="3505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Potassium cyanide</a:t>
            </a:r>
            <a:endParaRPr b="1" baseline="-25000" sz="2800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4" name="Google Shape;464;p34"/>
          <p:cNvSpPr txBox="1"/>
          <p:nvPr/>
        </p:nvSpPr>
        <p:spPr>
          <a:xfrm>
            <a:off x="2667000" y="5562600"/>
            <a:ext cx="3886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Calcium phosphate</a:t>
            </a:r>
            <a:endParaRPr b="1" baseline="-25000" sz="2800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Documents and Settings\SD23\Local Settings\Temporary Internet Files\Content.IE5\YLYGLQEC\MCj01570230000[1].wmf" id="465" name="Google Shape;4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0"/>
            <a:ext cx="3280258" cy="431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/>
          <p:cNvSpPr txBox="1"/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IMPORTANT: You must always remember to check for multivalent ions!</a:t>
            </a: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71" name="Google Shape;471;p35"/>
          <p:cNvSpPr/>
          <p:nvPr>
            <p:ph idx="1" type="body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  Fe(OH)</a:t>
            </a:r>
            <a:r>
              <a:rPr b="1" baseline="-2500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Iron can be Fe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2+</a:t>
            </a: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	Fe 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3+</a:t>
            </a:r>
            <a:endParaRPr/>
          </a:p>
          <a:p>
            <a:pPr indent="-2286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So this compound is:</a:t>
            </a:r>
            <a:endParaRPr/>
          </a:p>
          <a:p>
            <a:pPr indent="-228600" lvl="0" marL="228600" marR="0" rtl="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Iron (II) hydroxide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>
            <p:ph type="title"/>
          </p:nvPr>
        </p:nvSpPr>
        <p:spPr>
          <a:xfrm>
            <a:off x="1143000" y="228600"/>
            <a:ext cx="708660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Chemical Formulae</a:t>
            </a: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533400" y="1981200"/>
            <a:ext cx="86106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 elemental symbols, scientists use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chemical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formulae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provide information about compounds: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Describes what elements are present in a chemical compound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Gives the relative proportions of those elements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762000" y="4508400"/>
            <a:ext cx="72390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AutoNum type="arabicPeriod"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CaCl</a:t>
            </a:r>
            <a:r>
              <a:rPr b="1" baseline="-25000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contains one atom of calcium and 2 atoms of chlorine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AutoNum type="arabicPeriod"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Mg(OH)</a:t>
            </a:r>
            <a:r>
              <a:rPr b="1" baseline="-25000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contains one atom of magnesium, </a:t>
            </a:r>
            <a:r>
              <a:rPr b="1" lang="en-US" sz="2400" u="sng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atoms 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oxygen, and </a:t>
            </a:r>
            <a:r>
              <a:rPr b="1" lang="en-US" sz="2400" u="sng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atoms</a:t>
            </a:r>
            <a:r>
              <a:rPr b="1" lang="en-US" sz="240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hydrogen</a:t>
            </a:r>
            <a:endParaRPr b="1"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Documents and Settings\SD23\Local Settings\Temporary Internet Files\Content.IE5\0OAR8W69\MPj03901260000[1].jpg" id="270" name="Google Shape;2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228600"/>
            <a:ext cx="2362200" cy="168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>
            <p:ph type="title"/>
          </p:nvPr>
        </p:nvSpPr>
        <p:spPr>
          <a:xfrm>
            <a:off x="1447800" y="3810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Ionic Compounds</a:t>
            </a:r>
            <a:endParaRPr b="0" i="0" sz="4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6" name="Google Shape;276;p18"/>
          <p:cNvSpPr/>
          <p:nvPr>
            <p:ph idx="1" type="body"/>
          </p:nvPr>
        </p:nvSpPr>
        <p:spPr>
          <a:xfrm>
            <a:off x="304800" y="762000"/>
            <a:ext cx="8077200" cy="60960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Contain a </a:t>
            </a: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metal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(becomes a cation) and a </a:t>
            </a: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non-metal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(becomes an anion)</a:t>
            </a:r>
            <a:endParaRPr/>
          </a:p>
          <a:p>
            <a:pPr indent="-2286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held together by the attraction of </a:t>
            </a: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oppositely charged ions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formed by an electron transfer</a:t>
            </a:r>
            <a:endParaRPr/>
          </a:p>
          <a:p>
            <a:pPr indent="-234950" lvl="1" marL="5143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of the positives and negatives organize nicely.</a:t>
            </a:r>
            <a:endParaRPr/>
          </a:p>
          <a:p>
            <a:pPr indent="-234950" lvl="2" marL="806450" marR="0" rtl="0" algn="l">
              <a:spcBef>
                <a:spcPts val="1000"/>
              </a:spcBef>
              <a:spcAft>
                <a:spcPts val="0"/>
              </a:spcAft>
              <a:buClr>
                <a:srgbClr val="FAC669"/>
              </a:buClr>
              <a:buSzPts val="24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Negative-positive attract</a:t>
            </a:r>
            <a:endParaRPr/>
          </a:p>
          <a:p>
            <a:pPr indent="-234950" lvl="2" marL="806450" marR="0" rtl="0" algn="l">
              <a:spcBef>
                <a:spcPts val="1000"/>
              </a:spcBef>
              <a:spcAft>
                <a:spcPts val="0"/>
              </a:spcAft>
              <a:buClr>
                <a:srgbClr val="FAC669"/>
              </a:buClr>
              <a:buSzPts val="24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Negative-negative and positive-positive repel</a:t>
            </a:r>
            <a:endParaRPr/>
          </a:p>
        </p:txBody>
      </p:sp>
      <p:pic>
        <p:nvPicPr>
          <p:cNvPr id="277" name="Google Shape;2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162" y="76200"/>
            <a:ext cx="1999838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/>
          <p:nvPr>
            <p:ph idx="2" type="body"/>
          </p:nvPr>
        </p:nvSpPr>
        <p:spPr>
          <a:xfrm>
            <a:off x="4876800" y="914400"/>
            <a:ext cx="4267200" cy="51054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31775" lvl="3" marL="5111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anion forms part of the ending of the name, </a:t>
            </a:r>
            <a:r>
              <a:rPr b="1" i="0" lang="en-US" sz="2400" u="sng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ox</a:t>
            </a: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</a:t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1775" lvl="3" marL="511175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Add </a:t>
            </a:r>
            <a:r>
              <a:rPr b="1" i="1" lang="en-US" sz="2400" u="sng" cap="none" strike="noStrike">
                <a:solidFill>
                  <a:srgbClr val="FAC669"/>
                </a:solidFill>
                <a:latin typeface="Arial Narrow"/>
                <a:ea typeface="Arial Narrow"/>
                <a:cs typeface="Arial Narrow"/>
                <a:sym typeface="Arial Narrow"/>
              </a:rPr>
              <a:t>-ide</a:t>
            </a:r>
            <a:r>
              <a:rPr b="1" i="0" lang="en-US" sz="2400" u="none" cap="none" strike="noStrike">
                <a:solidFill>
                  <a:srgbClr val="FAC66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 the end of the name to form</a:t>
            </a:r>
            <a:endParaRPr/>
          </a:p>
          <a:p>
            <a:pPr indent="-231775" lvl="3" marL="511175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sng" cap="none" strike="noStrike">
                <a:solidFill>
                  <a:srgbClr val="FAC669"/>
                </a:solidFill>
                <a:latin typeface="Arial Narrow"/>
                <a:ea typeface="Arial Narrow"/>
                <a:cs typeface="Arial Narrow"/>
                <a:sym typeface="Arial Narrow"/>
              </a:rPr>
              <a:t>MAGNESIUM OXIDE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indent="-2286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Google Shape;283;p19"/>
          <p:cNvSpPr txBox="1"/>
          <p:nvPr>
            <p:ph type="title"/>
          </p:nvPr>
        </p:nvSpPr>
        <p:spPr>
          <a:xfrm>
            <a:off x="2514600" y="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Naming Ionic Compounds</a:t>
            </a:r>
            <a:endParaRPr b="0" i="0" sz="4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4" name="Google Shape;284;p19"/>
          <p:cNvSpPr/>
          <p:nvPr>
            <p:ph idx="1" type="body"/>
          </p:nvPr>
        </p:nvSpPr>
        <p:spPr>
          <a:xfrm>
            <a:off x="304800" y="838200"/>
            <a:ext cx="4329953" cy="579120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2"/>
              <a:buFont typeface="Noto Sans Symbols"/>
              <a:buChar char="●"/>
            </a:pPr>
            <a:r>
              <a:rPr b="1" i="0" lang="en-US" sz="2402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name of an ionic compound = </a:t>
            </a:r>
            <a:r>
              <a:rPr b="1" i="0" lang="en-US" sz="2402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cation + anion</a:t>
            </a:r>
            <a:r>
              <a:rPr b="1" i="1" lang="en-US" sz="2402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-ide</a:t>
            </a:r>
            <a:endParaRPr b="1" i="0" sz="2402" u="none" cap="none" strike="noStrike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34949" lvl="1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2"/>
              <a:buFont typeface="Arial"/>
              <a:buChar char="•"/>
            </a:pPr>
            <a:r>
              <a:rPr b="1" i="0" lang="en-US" sz="2402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example, an ionic compound forms between magnesium and oxygen</a:t>
            </a:r>
            <a:endParaRPr/>
          </a:p>
          <a:p>
            <a:pPr indent="-234950" lvl="2" marL="8064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2"/>
              <a:buFont typeface="Noto Sans Symbols"/>
              <a:buChar char="●"/>
            </a:pPr>
            <a:r>
              <a:rPr b="1" i="0" lang="en-US" sz="2402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cation is the first part of the name, </a:t>
            </a:r>
            <a:r>
              <a:rPr b="1" i="0" lang="en-US" sz="2402" u="sng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magnesium</a:t>
            </a:r>
            <a:endParaRPr b="1" i="0" sz="2402" u="none" cap="none" strike="noStrike">
              <a:solidFill>
                <a:srgbClr val="FAC66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34950" lvl="2" marL="8064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1085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228600" y="57912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7950" lvl="2" marL="10858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/>
          <p:nvPr>
            <p:ph type="title"/>
          </p:nvPr>
        </p:nvSpPr>
        <p:spPr>
          <a:xfrm>
            <a:off x="2209800" y="4572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i="0" lang="en-US" sz="3240" u="none" cap="none" strike="noStrike">
                <a:solidFill>
                  <a:schemeClr val="lt1"/>
                </a:solidFill>
              </a:rPr>
              <a:t>Ionic formulas are based on the ions of the atoms involved!</a:t>
            </a:r>
            <a:br>
              <a:rPr b="1" i="0" lang="en-US" sz="3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1" name="Google Shape;291;p20"/>
          <p:cNvSpPr txBox="1"/>
          <p:nvPr>
            <p:ph idx="1" type="body"/>
          </p:nvPr>
        </p:nvSpPr>
        <p:spPr>
          <a:xfrm>
            <a:off x="1447800" y="1524000"/>
            <a:ext cx="6629400" cy="4602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For example, what is the name of Ca</a:t>
            </a:r>
            <a:r>
              <a:rPr b="1" baseline="-25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  <a:r>
              <a:rPr b="1" baseline="-25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/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Ca, the cation, is </a:t>
            </a:r>
            <a:r>
              <a:rPr b="1" i="0" lang="en-US" sz="2800" u="none" cap="none" strike="noStrike">
                <a:solidFill>
                  <a:srgbClr val="FAC669"/>
                </a:solidFill>
                <a:latin typeface="Arial Narrow"/>
                <a:ea typeface="Arial Narrow"/>
                <a:cs typeface="Arial Narrow"/>
                <a:sym typeface="Arial Narrow"/>
              </a:rPr>
              <a:t>calcium	     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2+</a:t>
            </a:r>
            <a:endParaRPr b="1" baseline="3000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N, the anion, is </a:t>
            </a:r>
            <a:r>
              <a:rPr b="1" i="0" lang="en-US" sz="2800" u="none" cap="none" strike="noStrike">
                <a:solidFill>
                  <a:srgbClr val="FAC669"/>
                </a:solidFill>
                <a:latin typeface="Arial Narrow"/>
                <a:ea typeface="Arial Narrow"/>
                <a:cs typeface="Arial Narrow"/>
                <a:sym typeface="Arial Narrow"/>
              </a:rPr>
              <a:t>nitrogen       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  <a:r>
              <a:rPr b="1" baseline="3000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3-</a:t>
            </a:r>
            <a:endParaRPr b="1" baseline="3000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Drop the end of the anion and add </a:t>
            </a:r>
            <a:r>
              <a:rPr b="1" i="1" lang="en-US" sz="2800" u="none" cap="none" strike="noStrike">
                <a:solidFill>
                  <a:srgbClr val="FAC669"/>
                </a:solidFill>
                <a:latin typeface="Arial Narrow"/>
                <a:ea typeface="Arial Narrow"/>
                <a:cs typeface="Arial Narrow"/>
                <a:sym typeface="Arial Narrow"/>
              </a:rPr>
              <a:t>–ide</a:t>
            </a:r>
            <a:endParaRPr b="1" i="1" sz="2800" u="none" cap="none" strike="noStrike">
              <a:solidFill>
                <a:srgbClr val="FAC66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name of the compound is </a:t>
            </a:r>
            <a:r>
              <a:rPr b="1" i="0" lang="en-US" sz="2800" u="sng" cap="none" strike="noStrike">
                <a:solidFill>
                  <a:srgbClr val="FAC669"/>
                </a:solidFill>
                <a:latin typeface="Arial Narrow"/>
                <a:ea typeface="Arial Narrow"/>
                <a:cs typeface="Arial Narrow"/>
                <a:sym typeface="Arial Narrow"/>
              </a:rPr>
              <a:t>Calcium Nitride</a:t>
            </a:r>
            <a:endParaRPr/>
          </a:p>
        </p:txBody>
      </p:sp>
      <p:sp>
        <p:nvSpPr>
          <p:cNvPr id="292" name="Google Shape;292;p20"/>
          <p:cNvSpPr txBox="1"/>
          <p:nvPr/>
        </p:nvSpPr>
        <p:spPr>
          <a:xfrm>
            <a:off x="533400" y="4648200"/>
            <a:ext cx="7848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you notice about the number of positive charges and the number of negative charges based on its formula???</a:t>
            </a:r>
            <a:endParaRPr b="1" i="1"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93" name="Google Shape;293;p20"/>
          <p:cNvGrpSpPr/>
          <p:nvPr/>
        </p:nvGrpSpPr>
        <p:grpSpPr>
          <a:xfrm>
            <a:off x="2590800" y="5410200"/>
            <a:ext cx="762000" cy="762000"/>
            <a:chOff x="2133600" y="5638800"/>
            <a:chExt cx="762000" cy="762000"/>
          </a:xfrm>
        </p:grpSpPr>
        <p:sp>
          <p:nvSpPr>
            <p:cNvPr id="294" name="Google Shape;294;p20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</a:t>
              </a:r>
              <a:r>
                <a:rPr b="1"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2+</a:t>
              </a:r>
              <a:endParaRPr b="1"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6" name="Google Shape;296;p20"/>
          <p:cNvGrpSpPr/>
          <p:nvPr/>
        </p:nvGrpSpPr>
        <p:grpSpPr>
          <a:xfrm>
            <a:off x="3505200" y="5410200"/>
            <a:ext cx="762000" cy="762000"/>
            <a:chOff x="2133600" y="5638800"/>
            <a:chExt cx="762000" cy="762000"/>
          </a:xfrm>
        </p:grpSpPr>
        <p:sp>
          <p:nvSpPr>
            <p:cNvPr id="297" name="Google Shape;297;p20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</a:t>
              </a:r>
              <a:r>
                <a:rPr b="1"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2+</a:t>
              </a:r>
              <a:endParaRPr b="1"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9" name="Google Shape;299;p20"/>
          <p:cNvGrpSpPr/>
          <p:nvPr/>
        </p:nvGrpSpPr>
        <p:grpSpPr>
          <a:xfrm>
            <a:off x="5105400" y="5410200"/>
            <a:ext cx="914400" cy="838200"/>
            <a:chOff x="4724400" y="5638800"/>
            <a:chExt cx="914400" cy="838200"/>
          </a:xfrm>
        </p:grpSpPr>
        <p:sp>
          <p:nvSpPr>
            <p:cNvPr id="300" name="Google Shape;300;p20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" name="Google Shape;301;p20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</a:t>
              </a:r>
              <a:r>
                <a:rPr b="1"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-3</a:t>
              </a:r>
              <a:endParaRPr b="1"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2" name="Google Shape;302;p20"/>
          <p:cNvGrpSpPr/>
          <p:nvPr/>
        </p:nvGrpSpPr>
        <p:grpSpPr>
          <a:xfrm>
            <a:off x="6172200" y="5410200"/>
            <a:ext cx="914400" cy="838200"/>
            <a:chOff x="4724400" y="5638800"/>
            <a:chExt cx="914400" cy="838200"/>
          </a:xfrm>
        </p:grpSpPr>
        <p:sp>
          <p:nvSpPr>
            <p:cNvPr id="303" name="Google Shape;303;p20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" name="Google Shape;304;p20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</a:t>
              </a:r>
              <a:r>
                <a:rPr b="1"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-3</a:t>
              </a:r>
              <a:endParaRPr b="1"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5" name="Google Shape;305;p20"/>
          <p:cNvGrpSpPr/>
          <p:nvPr/>
        </p:nvGrpSpPr>
        <p:grpSpPr>
          <a:xfrm>
            <a:off x="1676400" y="5410200"/>
            <a:ext cx="762000" cy="762000"/>
            <a:chOff x="2133600" y="5638800"/>
            <a:chExt cx="762000" cy="762000"/>
          </a:xfrm>
        </p:grpSpPr>
        <p:sp>
          <p:nvSpPr>
            <p:cNvPr id="306" name="Google Shape;306;p20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" name="Google Shape;307;p20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</a:t>
              </a:r>
              <a:r>
                <a:rPr b="1"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r>
                <a:rPr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+</a:t>
              </a:r>
              <a:endParaRPr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 txBox="1"/>
          <p:nvPr>
            <p:ph type="title"/>
          </p:nvPr>
        </p:nvSpPr>
        <p:spPr>
          <a:xfrm>
            <a:off x="2286000" y="228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Writing formulas for ionic compounds</a:t>
            </a:r>
            <a:endParaRPr b="0" i="0" sz="4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609600" y="1524000"/>
            <a:ext cx="85344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" lvl="0" marL="57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</a:t>
            </a: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just noticed, i</a:t>
            </a: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ionic compounds the positive charges balance out the negatives so that th</a:t>
            </a: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compound is neutral</a:t>
            </a:r>
            <a:endParaRPr b="1" i="0" sz="2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34950" lvl="1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ratio of positive : negative charges gives the proper formula</a:t>
            </a:r>
            <a:endParaRPr/>
          </a:p>
          <a:p>
            <a:pPr indent="-234950" lvl="2" marL="806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ratio is always written in reduced form</a:t>
            </a:r>
            <a:endParaRPr/>
          </a:p>
          <a:p>
            <a:pPr indent="-234950" lvl="2" marL="8064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example, what is the formula for </a:t>
            </a:r>
            <a:r>
              <a:rPr b="1" i="0" lang="en-US" sz="28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magnesium phosphide</a:t>
            </a: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1" i="0" sz="2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 txBox="1"/>
          <p:nvPr>
            <p:ph type="title"/>
          </p:nvPr>
        </p:nvSpPr>
        <p:spPr>
          <a:xfrm>
            <a:off x="2286000" y="2286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Magnesium Phosphide</a:t>
            </a:r>
            <a:endParaRPr b="0" i="0" sz="40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9" name="Google Shape;319;p22"/>
          <p:cNvSpPr/>
          <p:nvPr/>
        </p:nvSpPr>
        <p:spPr>
          <a:xfrm>
            <a:off x="609600" y="1295400"/>
            <a:ext cx="8534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2" marL="10858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Magnesium is Mg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2+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Phosphorous is P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3–</a:t>
            </a:r>
            <a:endParaRPr/>
          </a:p>
          <a:p>
            <a:pPr indent="-234950" lvl="2" marL="108585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Lowest common multiple of 2 and 3 is 6</a:t>
            </a:r>
            <a:endParaRPr/>
          </a:p>
          <a:p>
            <a:pPr indent="-234950" lvl="2" marL="108585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 Mg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2+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ions and 2 P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3–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ions</a:t>
            </a:r>
            <a:b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b="1" baseline="30000" i="0" sz="3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34950" lvl="2" marL="108585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Mg</a:t>
            </a:r>
            <a:r>
              <a:rPr b="1" baseline="-25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b="1" baseline="-2500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b="1" i="0" sz="3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20" name="Google Shape;320;p22"/>
          <p:cNvGrpSpPr/>
          <p:nvPr/>
        </p:nvGrpSpPr>
        <p:grpSpPr>
          <a:xfrm>
            <a:off x="3124200" y="4343400"/>
            <a:ext cx="762000" cy="762000"/>
            <a:chOff x="2133600" y="5638800"/>
            <a:chExt cx="762000" cy="762000"/>
          </a:xfrm>
        </p:grpSpPr>
        <p:sp>
          <p:nvSpPr>
            <p:cNvPr id="321" name="Google Shape;321;p22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2" name="Google Shape;322;p22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Mg</a:t>
              </a:r>
              <a:r>
                <a:rPr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2+</a:t>
              </a:r>
              <a:endParaRPr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23" name="Google Shape;323;p22"/>
          <p:cNvGrpSpPr/>
          <p:nvPr/>
        </p:nvGrpSpPr>
        <p:grpSpPr>
          <a:xfrm>
            <a:off x="4876800" y="4267200"/>
            <a:ext cx="914400" cy="838200"/>
            <a:chOff x="4724400" y="5638800"/>
            <a:chExt cx="914400" cy="838200"/>
          </a:xfrm>
        </p:grpSpPr>
        <p:sp>
          <p:nvSpPr>
            <p:cNvPr id="324" name="Google Shape;324;p22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r>
                <a:rPr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-3</a:t>
              </a:r>
              <a:endParaRPr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26" name="Google Shape;326;p22"/>
          <p:cNvGrpSpPr/>
          <p:nvPr/>
        </p:nvGrpSpPr>
        <p:grpSpPr>
          <a:xfrm>
            <a:off x="5791200" y="3657600"/>
            <a:ext cx="914400" cy="838200"/>
            <a:chOff x="4724400" y="5638800"/>
            <a:chExt cx="914400" cy="838200"/>
          </a:xfrm>
        </p:grpSpPr>
        <p:sp>
          <p:nvSpPr>
            <p:cNvPr id="327" name="Google Shape;327;p22"/>
            <p:cNvSpPr/>
            <p:nvPr/>
          </p:nvSpPr>
          <p:spPr>
            <a:xfrm>
              <a:off x="4724400" y="5638800"/>
              <a:ext cx="914400" cy="838200"/>
            </a:xfrm>
            <a:prstGeom prst="ellipse">
              <a:avLst/>
            </a:prstGeom>
            <a:solidFill>
              <a:schemeClr val="lt2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8" name="Google Shape;328;p22"/>
            <p:cNvSpPr txBox="1"/>
            <p:nvPr/>
          </p:nvSpPr>
          <p:spPr>
            <a:xfrm>
              <a:off x="4800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r>
                <a:rPr baseline="30000" lang="en-US" sz="1800">
                  <a:solidFill>
                    <a:srgbClr val="0C002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-3</a:t>
              </a:r>
              <a:endParaRPr baseline="30000" sz="1800">
                <a:solidFill>
                  <a:srgbClr val="0C002C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29" name="Google Shape;329;p22"/>
          <p:cNvGrpSpPr/>
          <p:nvPr/>
        </p:nvGrpSpPr>
        <p:grpSpPr>
          <a:xfrm>
            <a:off x="2209800" y="4114800"/>
            <a:ext cx="762000" cy="762000"/>
            <a:chOff x="2133600" y="5638800"/>
            <a:chExt cx="762000" cy="762000"/>
          </a:xfrm>
        </p:grpSpPr>
        <p:sp>
          <p:nvSpPr>
            <p:cNvPr id="330" name="Google Shape;330;p22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Mg</a:t>
              </a:r>
              <a:r>
                <a:rPr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2+</a:t>
              </a:r>
              <a:endParaRPr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32" name="Google Shape;332;p22"/>
          <p:cNvGrpSpPr/>
          <p:nvPr/>
        </p:nvGrpSpPr>
        <p:grpSpPr>
          <a:xfrm>
            <a:off x="4038600" y="4038600"/>
            <a:ext cx="762000" cy="762000"/>
            <a:chOff x="2133600" y="5638800"/>
            <a:chExt cx="762000" cy="762000"/>
          </a:xfrm>
        </p:grpSpPr>
        <p:sp>
          <p:nvSpPr>
            <p:cNvPr id="333" name="Google Shape;333;p22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4" name="Google Shape;334;p22"/>
            <p:cNvSpPr txBox="1"/>
            <p:nvPr/>
          </p:nvSpPr>
          <p:spPr>
            <a:xfrm>
              <a:off x="2133600" y="58674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Mg</a:t>
              </a:r>
              <a:r>
                <a:rPr baseline="30000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2+</a:t>
              </a:r>
              <a:endParaRPr baseline="30000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35" name="Google Shape;335;p22"/>
          <p:cNvSpPr txBox="1"/>
          <p:nvPr/>
        </p:nvSpPr>
        <p:spPr>
          <a:xfrm>
            <a:off x="1066800" y="5257800"/>
            <a:ext cx="6705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 notice anything about the charge on the cation and the number of atoms of the anion? (and vice versa?)</a:t>
            </a:r>
            <a:endParaRPr b="1" i="1"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2286000" y="1524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 short-cut… </a:t>
            </a:r>
            <a:b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“Criss-cross Method”</a:t>
            </a:r>
            <a:endParaRPr b="0" i="0" sz="3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1" name="Google Shape;341;p23"/>
          <p:cNvSpPr/>
          <p:nvPr>
            <p:ph idx="1" type="body"/>
          </p:nvPr>
        </p:nvSpPr>
        <p:spPr>
          <a:xfrm>
            <a:off x="304800" y="1371600"/>
            <a:ext cx="8686800" cy="4754880"/>
          </a:xfrm>
          <a:prstGeom prst="ellipse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way to predict the formula is to “</a:t>
            </a: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criss-cross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 the </a:t>
            </a: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charge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the </a:t>
            </a: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cation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produce the </a:t>
            </a:r>
            <a:r>
              <a:rPr b="1" i="0" lang="en-US" sz="2400" u="none" cap="none" strike="noStrike">
                <a:solidFill>
                  <a:srgbClr val="FAC669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of anions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required (i.e. the subscript behind the anion), and vice versa</a:t>
            </a:r>
            <a:endParaRPr b="1" i="0" sz="2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2" name="Google Shape;342;p23"/>
          <p:cNvGrpSpPr/>
          <p:nvPr/>
        </p:nvGrpSpPr>
        <p:grpSpPr>
          <a:xfrm>
            <a:off x="2209800" y="3962400"/>
            <a:ext cx="1447800" cy="1447800"/>
            <a:chOff x="2133600" y="5638800"/>
            <a:chExt cx="762000" cy="762000"/>
          </a:xfrm>
        </p:grpSpPr>
        <p:sp>
          <p:nvSpPr>
            <p:cNvPr id="343" name="Google Shape;343;p23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4" name="Google Shape;344;p23"/>
            <p:cNvSpPr txBox="1"/>
            <p:nvPr/>
          </p:nvSpPr>
          <p:spPr>
            <a:xfrm>
              <a:off x="2133600" y="5867400"/>
              <a:ext cx="762000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 </a:t>
              </a:r>
              <a:r>
                <a:rPr baseline="30000" lang="en-US" sz="32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2+</a:t>
              </a:r>
              <a:endParaRPr baseline="30000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45" name="Google Shape;345;p23"/>
          <p:cNvGrpSpPr/>
          <p:nvPr/>
        </p:nvGrpSpPr>
        <p:grpSpPr>
          <a:xfrm>
            <a:off x="5791200" y="3962400"/>
            <a:ext cx="1447800" cy="1447800"/>
            <a:chOff x="2133600" y="5638800"/>
            <a:chExt cx="762000" cy="762000"/>
          </a:xfrm>
        </p:grpSpPr>
        <p:sp>
          <p:nvSpPr>
            <p:cNvPr id="346" name="Google Shape;346;p23"/>
            <p:cNvSpPr/>
            <p:nvPr/>
          </p:nvSpPr>
          <p:spPr>
            <a:xfrm>
              <a:off x="2133600" y="5638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cap="flat" cmpd="sng" w="44450">
              <a:solidFill>
                <a:srgbClr val="2C00B0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7" name="Google Shape;347;p23"/>
            <p:cNvSpPr txBox="1"/>
            <p:nvPr/>
          </p:nvSpPr>
          <p:spPr>
            <a:xfrm>
              <a:off x="2133600" y="5867400"/>
              <a:ext cx="762000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 </a:t>
              </a:r>
              <a:r>
                <a:rPr baseline="30000" lang="en-US" sz="32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3-</a:t>
              </a:r>
              <a:endParaRPr baseline="30000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48" name="Google Shape;348;p23"/>
          <p:cNvSpPr/>
          <p:nvPr/>
        </p:nvSpPr>
        <p:spPr>
          <a:xfrm>
            <a:off x="2971800" y="4343400"/>
            <a:ext cx="381000" cy="381000"/>
          </a:xfrm>
          <a:prstGeom prst="rect">
            <a:avLst/>
          </a:prstGeom>
          <a:solidFill>
            <a:schemeClr val="lt1">
              <a:alpha val="17647"/>
            </a:schemeClr>
          </a:solidFill>
          <a:ln cap="flat" cmpd="sng" w="44450">
            <a:solidFill>
              <a:srgbClr val="A5A5A5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9" name="Google Shape;349;p23"/>
          <p:cNvSpPr/>
          <p:nvPr/>
        </p:nvSpPr>
        <p:spPr>
          <a:xfrm>
            <a:off x="6477000" y="4343400"/>
            <a:ext cx="381000" cy="381000"/>
          </a:xfrm>
          <a:prstGeom prst="rect">
            <a:avLst/>
          </a:prstGeom>
          <a:solidFill>
            <a:srgbClr val="FFDA57">
              <a:alpha val="17647"/>
            </a:srgbClr>
          </a:solidFill>
          <a:ln cap="flat" cmpd="sng" w="44450">
            <a:solidFill>
              <a:schemeClr val="accent4">
                <a:alpha val="8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0" name="Google Shape;350;p23"/>
          <p:cNvSpPr txBox="1"/>
          <p:nvPr/>
        </p:nvSpPr>
        <p:spPr>
          <a:xfrm>
            <a:off x="3124200" y="5410200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 </a:t>
            </a:r>
            <a:r>
              <a:rPr b="1" baseline="-25000"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 </a:t>
            </a:r>
            <a:r>
              <a:rPr b="1"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b="1" baseline="-25000"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1" baseline="-25000"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1" name="Google Shape;351;p23"/>
          <p:cNvSpPr/>
          <p:nvPr/>
        </p:nvSpPr>
        <p:spPr>
          <a:xfrm>
            <a:off x="4419600" y="5638800"/>
            <a:ext cx="381000" cy="381000"/>
          </a:xfrm>
          <a:prstGeom prst="rect">
            <a:avLst/>
          </a:prstGeom>
          <a:solidFill>
            <a:srgbClr val="FFDA57">
              <a:alpha val="17647"/>
            </a:srgbClr>
          </a:solidFill>
          <a:ln cap="flat" cmpd="sng" w="44450">
            <a:solidFill>
              <a:schemeClr val="accent4">
                <a:alpha val="8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2" name="Google Shape;352;p23"/>
          <p:cNvSpPr/>
          <p:nvPr/>
        </p:nvSpPr>
        <p:spPr>
          <a:xfrm>
            <a:off x="5334000" y="5638800"/>
            <a:ext cx="381000" cy="381000"/>
          </a:xfrm>
          <a:prstGeom prst="rect">
            <a:avLst/>
          </a:prstGeom>
          <a:solidFill>
            <a:schemeClr val="lt1">
              <a:alpha val="17647"/>
            </a:schemeClr>
          </a:solidFill>
          <a:ln cap="flat" cmpd="sng" w="44450">
            <a:solidFill>
              <a:srgbClr val="A5A5A5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53" name="Google Shape;353;p23"/>
          <p:cNvCxnSpPr/>
          <p:nvPr/>
        </p:nvCxnSpPr>
        <p:spPr>
          <a:xfrm>
            <a:off x="3429000" y="4419600"/>
            <a:ext cx="2057400" cy="1066800"/>
          </a:xfrm>
          <a:prstGeom prst="curvedConnector3">
            <a:avLst>
              <a:gd fmla="val 101852" name="adj1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54" name="Google Shape;354;p23"/>
          <p:cNvCxnSpPr>
            <a:stCxn id="347" idx="0"/>
          </p:cNvCxnSpPr>
          <p:nvPr/>
        </p:nvCxnSpPr>
        <p:spPr>
          <a:xfrm rot="5400000">
            <a:off x="5074950" y="4122390"/>
            <a:ext cx="1165800" cy="1714500"/>
          </a:xfrm>
          <a:prstGeom prst="curvedConnector4">
            <a:avLst>
              <a:gd fmla="val -19609" name="adj1"/>
              <a:gd fmla="val 101818" name="adj2"/>
            </a:avLst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