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296400"/>
  <p:embeddedFontLst>
    <p:embeddedFont>
      <p:font typeface="Libre Baskerville"/>
      <p:regular r:id="rId21"/>
      <p:bold r:id="rId22"/>
      <p:italic r:id="rId23"/>
    </p:embeddedFont>
    <p:embeddedFont>
      <p:font typeface="Arial Black"/>
      <p:regular r:id="rId24"/>
    </p:embeddedFont>
    <p:embeddedFont>
      <p:font typeface="Source Sans Pro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LibreBaskerville-bold.fntdata"/><Relationship Id="rId21" Type="http://schemas.openxmlformats.org/officeDocument/2006/relationships/font" Target="fonts/LibreBaskerville-regular.fntdata"/><Relationship Id="rId24" Type="http://schemas.openxmlformats.org/officeDocument/2006/relationships/font" Target="fonts/ArialBlack-regular.fntdata"/><Relationship Id="rId23" Type="http://schemas.openxmlformats.org/officeDocument/2006/relationships/font" Target="fonts/LibreBaskerville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SourceSansPro-bold.fntdata"/><Relationship Id="rId25" Type="http://schemas.openxmlformats.org/officeDocument/2006/relationships/font" Target="fonts/SourceSansPro-regular.fntdata"/><Relationship Id="rId28" Type="http://schemas.openxmlformats.org/officeDocument/2006/relationships/font" Target="fonts/SourceSansPro-boldItalic.fntdata"/><Relationship Id="rId27" Type="http://schemas.openxmlformats.org/officeDocument/2006/relationships/font" Target="fonts/SourceSansPr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4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8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8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1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0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0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0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2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2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blipFill rotWithShape="1">
          <a:blip r:embed="rId2">
            <a:alphaModFix/>
          </a:blip>
          <a:tile algn="tl" flip="none" tx="0" sx="55000" ty="0" sy="55000"/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fmla="val 4929" name="adj"/>
            </a:avLst>
          </a:prstGeom>
          <a:blipFill rotWithShape="1">
            <a:blip r:embed="rId2">
              <a:alphaModFix/>
            </a:blip>
            <a:tile algn="tl" flip="none" tx="0" sx="55000" ty="0" sy="55000"/>
          </a:blipFill>
          <a:ln cap="sq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1295400" y="3200400"/>
            <a:ext cx="6400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  <a:defRPr b="0" i="0" sz="2600" u="none" cap="none" strike="noStrik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ctr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ctr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ctr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ctr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None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ctr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ctr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ctr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ctr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9" name="Google Shape;19;p2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" name="Google Shape;23;p2"/>
          <p:cNvSpPr txBox="1"/>
          <p:nvPr>
            <p:ph type="ctrTitle"/>
          </p:nvPr>
        </p:nvSpPr>
        <p:spPr>
          <a:xfrm>
            <a:off x="457200" y="1505930"/>
            <a:ext cx="82296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ource Sans Pro"/>
              <a:buNone/>
              <a:defRPr b="0" i="0" sz="4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"/>
          <p:cNvSpPr txBox="1"/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7" name="Google Shape;87;p11"/>
          <p:cNvSpPr txBox="1"/>
          <p:nvPr>
            <p:ph idx="1" type="body"/>
          </p:nvPr>
        </p:nvSpPr>
        <p:spPr>
          <a:xfrm rot="5400000">
            <a:off x="2514600" y="-15240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88" name="Google Shape;88;p11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89" name="Google Shape;89;p11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90" name="Google Shape;90;p11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 txBox="1"/>
          <p:nvPr>
            <p:ph type="title"/>
          </p:nvPr>
        </p:nvSpPr>
        <p:spPr>
          <a:xfrm rot="5400000">
            <a:off x="4709477" y="2194564"/>
            <a:ext cx="5851525" cy="201168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3" name="Google Shape;93;p12"/>
          <p:cNvSpPr txBox="1"/>
          <p:nvPr>
            <p:ph idx="1" type="body"/>
          </p:nvPr>
        </p:nvSpPr>
        <p:spPr>
          <a:xfrm rot="5400000">
            <a:off x="7699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94" name="Google Shape;94;p12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95" name="Google Shape;95;p12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96" name="Google Shape;96;p12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3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28" name="Google Shape;28;p3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" name="Google Shape;29;p3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34" name="Google Shape;34;p4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36" name="Google Shape;36;p4"/>
          <p:cNvSpPr txBox="1"/>
          <p:nvPr>
            <p:ph idx="2" type="body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blipFill rotWithShape="1">
          <a:blip r:embed="rId2">
            <a:alphaModFix/>
          </a:blip>
          <a:tile algn="tl" flip="none" tx="0" sx="55000" ty="0" sy="55000"/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9" name="Google Shape;39;p5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fmla="val 4929" name="adj"/>
            </a:avLst>
          </a:prstGeom>
          <a:blipFill rotWithShape="1">
            <a:blip r:embed="rId2">
              <a:alphaModFix/>
            </a:blip>
            <a:tile algn="tl" flip="none" tx="0" sx="55000" ty="0" sy="55000"/>
          </a:blipFill>
          <a:ln cap="sq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0" name="Google Shape;40;p5"/>
          <p:cNvSpPr txBox="1"/>
          <p:nvPr>
            <p:ph type="title"/>
          </p:nvPr>
        </p:nvSpPr>
        <p:spPr>
          <a:xfrm>
            <a:off x="722313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722313" y="2547938"/>
            <a:ext cx="7772400" cy="13382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  <a:defRPr b="0" i="0" sz="24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22860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22860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2286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228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None/>
              <a:defRPr b="0" i="0" sz="14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44" name="Google Shape;44;p5"/>
          <p:cNvSpPr/>
          <p:nvPr/>
        </p:nvSpPr>
        <p:spPr>
          <a:xfrm flipH="1" rot="10800000">
            <a:off x="69412" y="2376830"/>
            <a:ext cx="9013515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7" name="Google Shape;47;p5"/>
          <p:cNvSpPr/>
          <p:nvPr>
            <p:ph idx="12" type="sldNum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0" name="Google Shape;50;p6"/>
          <p:cNvSpPr txBox="1"/>
          <p:nvPr>
            <p:ph idx="1" type="body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  <a:defRPr b="1" i="0" sz="24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2860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22860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2286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228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None/>
              <a:defRPr b="1" i="0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51" name="Google Shape;51;p6"/>
          <p:cNvSpPr txBox="1"/>
          <p:nvPr>
            <p:ph idx="2" type="body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  <a:defRPr b="1" i="0" sz="24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2860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22860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2286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228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None/>
              <a:defRPr b="1" i="0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52" name="Google Shape;52;p6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53" name="Google Shape;53;p6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54" name="Google Shape;54;p6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6"/>
          <p:cNvSpPr txBox="1"/>
          <p:nvPr>
            <p:ph idx="3" type="body"/>
          </p:nvPr>
        </p:nvSpPr>
        <p:spPr>
          <a:xfrm>
            <a:off x="9144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56" name="Google Shape;56;p6"/>
          <p:cNvSpPr txBox="1"/>
          <p:nvPr>
            <p:ph idx="4" type="body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/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9" name="Google Shape;59;p7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61" name="Google Shape;61;p7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64" name="Google Shape;64;p8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65" name="Google Shape;65;p8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8" name="Google Shape;68;p9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fmla="val 4929" name="adj"/>
            </a:avLst>
          </a:prstGeom>
          <a:solidFill>
            <a:schemeClr val="lt1"/>
          </a:solidFill>
          <a:ln cap="sq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9" name="Google Shape;69;p9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9"/>
          <p:cNvSpPr txBox="1"/>
          <p:nvPr>
            <p:ph idx="1" type="body"/>
          </p:nvPr>
        </p:nvSpPr>
        <p:spPr>
          <a:xfrm>
            <a:off x="914400" y="1600200"/>
            <a:ext cx="1905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22860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22860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2286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228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None/>
              <a:defRPr b="0" i="0" sz="9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71" name="Google Shape;71;p9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72" name="Google Shape;72;p9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73" name="Google Shape;73;p9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4" name="Google Shape;74;p9"/>
          <p:cNvSpPr txBox="1"/>
          <p:nvPr>
            <p:ph idx="2" type="body"/>
          </p:nvPr>
        </p:nvSpPr>
        <p:spPr>
          <a:xfrm>
            <a:off x="2971800" y="1600200"/>
            <a:ext cx="5715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type="title"/>
          </p:nvPr>
        </p:nvSpPr>
        <p:spPr>
          <a:xfrm>
            <a:off x="914400" y="4900550"/>
            <a:ext cx="7315200" cy="522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7" name="Google Shape;77;p10"/>
          <p:cNvSpPr txBox="1"/>
          <p:nvPr>
            <p:ph idx="1" type="body"/>
          </p:nvPr>
        </p:nvSpPr>
        <p:spPr>
          <a:xfrm>
            <a:off x="914400" y="5445825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293369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02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282575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850"/>
              <a:buFont typeface="Noto Sans Symbols"/>
              <a:buChar char="●"/>
              <a:defRPr b="0" i="0" sz="1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274319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720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28575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Libre Baskerville"/>
              <a:buChar char="o"/>
              <a:defRPr b="0" i="0" sz="9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78" name="Google Shape;78;p10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79" name="Google Shape;79;p10"/>
          <p:cNvSpPr txBox="1"/>
          <p:nvPr>
            <p:ph idx="11" type="ftr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80" name="Google Shape;80;p10"/>
          <p:cNvSpPr/>
          <p:nvPr>
            <p:ph idx="12" type="sldNum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ctr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10"/>
          <p:cNvSpPr/>
          <p:nvPr/>
        </p:nvSpPr>
        <p:spPr>
          <a:xfrm flipH="1" rot="10800000">
            <a:off x="68307" y="4683555"/>
            <a:ext cx="900684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3" name="Google Shape;83;p10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4" name="Google Shape;84;p10"/>
          <p:cNvSpPr/>
          <p:nvPr>
            <p:ph idx="2" type="pic"/>
          </p:nvPr>
        </p:nvSpPr>
        <p:spPr>
          <a:xfrm>
            <a:off x="68308" y="66675"/>
            <a:ext cx="9001873" cy="4581525"/>
          </a:xfrm>
          <a:prstGeom prst="round2SameRect">
            <a:avLst>
              <a:gd fmla="val 7101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233680" lvl="3" marL="109728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228600" lvl="4" marL="13716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236220" lvl="5" marL="164592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231139" lvl="6" marL="19202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238760" lvl="7" marL="219456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233679" lvl="8" marL="246888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fmla="val 4929" name="adj"/>
            </a:avLst>
          </a:prstGeom>
          <a:solidFill>
            <a:schemeClr val="lt1"/>
          </a:solidFill>
          <a:ln cap="sq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2" name="Google Shape;12;p1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QqjcCvzWwww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/>
          <p:nvPr>
            <p:ph idx="1" type="subTitle"/>
          </p:nvPr>
        </p:nvSpPr>
        <p:spPr>
          <a:xfrm>
            <a:off x="1295400" y="3200400"/>
            <a:ext cx="64008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When a metal and a non-metal combine and there is a transfer of e- between them.</a:t>
            </a:r>
            <a:endParaRPr b="0" i="0" sz="44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02" name="Google Shape;102;p13"/>
          <p:cNvSpPr txBox="1"/>
          <p:nvPr>
            <p:ph type="ctrTitle"/>
          </p:nvPr>
        </p:nvSpPr>
        <p:spPr>
          <a:xfrm>
            <a:off x="457200" y="1505930"/>
            <a:ext cx="82296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omic Sans MS"/>
              <a:buNone/>
            </a:pPr>
            <a:r>
              <a:rPr b="0" i="0" lang="en-US" sz="66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Ionic Compounds</a:t>
            </a:r>
            <a:endParaRPr b="0" i="0" sz="6600" u="none" cap="none" strike="noStrike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/>
          <p:cNvSpPr txBox="1"/>
          <p:nvPr>
            <p:ph type="title"/>
          </p:nvPr>
        </p:nvSpPr>
        <p:spPr>
          <a:xfrm>
            <a:off x="914400" y="274638"/>
            <a:ext cx="77724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Two types of Ions</a:t>
            </a:r>
            <a:endParaRPr b="1" i="0" sz="40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7" name="Google Shape;167;p22"/>
          <p:cNvSpPr txBox="1"/>
          <p:nvPr>
            <p:ph idx="1" type="body"/>
          </p:nvPr>
        </p:nvSpPr>
        <p:spPr>
          <a:xfrm>
            <a:off x="457200" y="1371600"/>
            <a:ext cx="40538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Noto Sans Symbols"/>
              <a:buChar char="●"/>
            </a:pPr>
            <a:r>
              <a:rPr b="0" i="0" lang="en-US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Metals that give up e- to form “+ “charged IONS are called </a:t>
            </a:r>
            <a:r>
              <a:rPr b="1" i="1" lang="en-US" sz="4000" u="sng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CATIONS</a:t>
            </a:r>
            <a:endParaRPr/>
          </a:p>
          <a:p>
            <a:pPr indent="-1727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Eg. Mg</a:t>
            </a:r>
            <a:r>
              <a:rPr b="0" baseline="3000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2+</a:t>
            </a: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, Li</a:t>
            </a:r>
            <a:r>
              <a:rPr b="0" baseline="3000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1+</a:t>
            </a: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, Al</a:t>
            </a:r>
            <a:r>
              <a:rPr b="0" baseline="3000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3+,</a:t>
            </a: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etc…</a:t>
            </a:r>
            <a:endParaRPr sz="1800"/>
          </a:p>
        </p:txBody>
      </p:sp>
      <p:sp>
        <p:nvSpPr>
          <p:cNvPr id="168" name="Google Shape;168;p22"/>
          <p:cNvSpPr txBox="1"/>
          <p:nvPr>
            <p:ph idx="2" type="body"/>
          </p:nvPr>
        </p:nvSpPr>
        <p:spPr>
          <a:xfrm>
            <a:off x="4648200" y="1447800"/>
            <a:ext cx="403479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Noto Sans Symbols"/>
              <a:buChar char="●"/>
            </a:pPr>
            <a:r>
              <a:rPr b="0" i="0" lang="en-US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Non-metals that take e- to form “-” charge IONS are called </a:t>
            </a:r>
            <a:r>
              <a:rPr b="1" i="1" lang="en-US" sz="4000" u="sng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ANIONS</a:t>
            </a:r>
            <a:endParaRPr/>
          </a:p>
          <a:p>
            <a:pPr indent="-1727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Eg.  S</a:t>
            </a:r>
            <a:r>
              <a:rPr b="0" baseline="3000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2-</a:t>
            </a: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, F</a:t>
            </a:r>
            <a:r>
              <a:rPr b="0" baseline="3000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1-</a:t>
            </a: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, N</a:t>
            </a:r>
            <a:r>
              <a:rPr b="0" baseline="3000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3-,</a:t>
            </a: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etc…</a:t>
            </a:r>
            <a:endParaRPr b="0" i="0" sz="18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3"/>
          <p:cNvSpPr txBox="1"/>
          <p:nvPr>
            <p:ph type="title"/>
          </p:nvPr>
        </p:nvSpPr>
        <p:spPr>
          <a:xfrm>
            <a:off x="914400" y="274638"/>
            <a:ext cx="77724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Let’s recap…</a:t>
            </a:r>
            <a:endParaRPr b="1" i="0" sz="40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4" name="Google Shape;174;p23"/>
          <p:cNvSpPr txBox="1"/>
          <p:nvPr>
            <p:ph idx="1" type="body"/>
          </p:nvPr>
        </p:nvSpPr>
        <p:spPr>
          <a:xfrm>
            <a:off x="914400" y="1066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1" i="0" lang="en-US" sz="2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Givers of e-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They are losing negative charges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Become positive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# of e- they lose, is the number of + charges they get.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Eg. Give up 3 e- = end up with a 3+ charge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Called Cations</a:t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75" name="Google Shape;175;p23"/>
          <p:cNvSpPr txBox="1"/>
          <p:nvPr>
            <p:ph idx="2" type="body"/>
          </p:nvPr>
        </p:nvSpPr>
        <p:spPr>
          <a:xfrm>
            <a:off x="4953000" y="1066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1" i="0" lang="en-US" sz="2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Takers of e-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They are gaining negative charges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Becoming more negative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# of e- they gain, is the number of - charges they get.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Eg. Take 3 e- = end up with a 3- charge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Called Anions</a:t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4"/>
          <p:cNvSpPr txBox="1"/>
          <p:nvPr>
            <p:ph type="title"/>
          </p:nvPr>
        </p:nvSpPr>
        <p:spPr>
          <a:xfrm>
            <a:off x="914400" y="274638"/>
            <a:ext cx="7772400" cy="9445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Take a look…</a:t>
            </a:r>
            <a:endParaRPr b="0" i="0" sz="40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1" name="Google Shape;181;p24"/>
          <p:cNvSpPr txBox="1"/>
          <p:nvPr>
            <p:ph idx="1" type="body"/>
          </p:nvPr>
        </p:nvSpPr>
        <p:spPr>
          <a:xfrm>
            <a:off x="914400" y="4419600"/>
            <a:ext cx="3352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79"/>
              <a:buFont typeface="Noto Sans Symbols"/>
              <a:buChar char="●"/>
            </a:pPr>
            <a:r>
              <a:rPr b="0" i="0" lang="en-US" sz="221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Bohr model of a SODIUM “ATOM”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879"/>
              <a:buFont typeface="Noto Sans Symbols"/>
              <a:buChar char="●"/>
            </a:pPr>
            <a:r>
              <a:rPr b="0" i="0" lang="en-US" sz="221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 e- there (11).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879"/>
              <a:buFont typeface="Noto Sans Symbols"/>
              <a:buChar char="●"/>
            </a:pPr>
            <a:r>
              <a:rPr b="0" i="0" lang="en-US" sz="221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</a:t>
            </a:r>
            <a:endParaRPr/>
          </a:p>
        </p:txBody>
      </p:sp>
      <p:sp>
        <p:nvSpPr>
          <p:cNvPr id="182" name="Google Shape;182;p24"/>
          <p:cNvSpPr txBox="1"/>
          <p:nvPr>
            <p:ph idx="2" type="body"/>
          </p:nvPr>
        </p:nvSpPr>
        <p:spPr>
          <a:xfrm>
            <a:off x="4933950" y="4419600"/>
            <a:ext cx="374904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79"/>
              <a:buFont typeface="Noto Sans Symbols"/>
              <a:buChar char="●"/>
            </a:pPr>
            <a:r>
              <a:rPr b="0" i="0" lang="en-US" sz="221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Bohr model of SODIUM  “ION”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879"/>
              <a:buFont typeface="Noto Sans Symbols"/>
              <a:buChar char="●"/>
            </a:pPr>
            <a:r>
              <a:rPr b="0" i="0" lang="en-US" sz="221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 valence e- gone (now 10 e-)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879"/>
              <a:buFont typeface="Noto Sans Symbols"/>
              <a:buChar char="●"/>
            </a:pPr>
            <a:r>
              <a:rPr b="0" i="0" lang="en-US" sz="221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 </a:t>
            </a:r>
            <a:r>
              <a:rPr b="0" baseline="30000" i="0" lang="en-US" sz="221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1+</a:t>
            </a:r>
            <a:endParaRPr b="0" baseline="30000" i="0" sz="221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3" name="Google Shape;183;p24"/>
          <p:cNvSpPr/>
          <p:nvPr/>
        </p:nvSpPr>
        <p:spPr>
          <a:xfrm>
            <a:off x="1600200" y="2286000"/>
            <a:ext cx="1295400" cy="1143000"/>
          </a:xfrm>
          <a:prstGeom prst="ellipse">
            <a:avLst/>
          </a:prstGeom>
          <a:solidFill>
            <a:srgbClr val="E1DFDF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84" name="Google Shape;184;p24"/>
          <p:cNvSpPr txBox="1"/>
          <p:nvPr/>
        </p:nvSpPr>
        <p:spPr>
          <a:xfrm>
            <a:off x="1752600" y="2362200"/>
            <a:ext cx="10668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P: 11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N:12</a:t>
            </a:r>
            <a:endParaRPr sz="32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85" name="Google Shape;185;p24"/>
          <p:cNvSpPr/>
          <p:nvPr/>
        </p:nvSpPr>
        <p:spPr>
          <a:xfrm>
            <a:off x="1371600" y="2057400"/>
            <a:ext cx="1752600" cy="1600200"/>
          </a:xfrm>
          <a:prstGeom prst="ellipse">
            <a:avLst/>
          </a:prstGeom>
          <a:noFill/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86" name="Google Shape;186;p24"/>
          <p:cNvSpPr/>
          <p:nvPr/>
        </p:nvSpPr>
        <p:spPr>
          <a:xfrm>
            <a:off x="1066800" y="1752600"/>
            <a:ext cx="2362200" cy="2209800"/>
          </a:xfrm>
          <a:prstGeom prst="ellipse">
            <a:avLst/>
          </a:prstGeom>
          <a:noFill/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87" name="Google Shape;187;p24"/>
          <p:cNvSpPr/>
          <p:nvPr/>
        </p:nvSpPr>
        <p:spPr>
          <a:xfrm>
            <a:off x="762000" y="1524000"/>
            <a:ext cx="2895600" cy="2743200"/>
          </a:xfrm>
          <a:prstGeom prst="ellipse">
            <a:avLst/>
          </a:prstGeom>
          <a:noFill/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88" name="Google Shape;188;p24"/>
          <p:cNvSpPr/>
          <p:nvPr/>
        </p:nvSpPr>
        <p:spPr>
          <a:xfrm>
            <a:off x="2133600" y="1981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89" name="Google Shape;189;p24"/>
          <p:cNvSpPr/>
          <p:nvPr/>
        </p:nvSpPr>
        <p:spPr>
          <a:xfrm>
            <a:off x="2209800" y="3505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90" name="Google Shape;190;p24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91" name="Google Shape;191;p24"/>
          <p:cNvSpPr/>
          <p:nvPr/>
        </p:nvSpPr>
        <p:spPr>
          <a:xfrm>
            <a:off x="1143000" y="32766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92" name="Google Shape;192;p24"/>
          <p:cNvSpPr/>
          <p:nvPr/>
        </p:nvSpPr>
        <p:spPr>
          <a:xfrm>
            <a:off x="3124200" y="22098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93" name="Google Shape;193;p24"/>
          <p:cNvSpPr/>
          <p:nvPr/>
        </p:nvSpPr>
        <p:spPr>
          <a:xfrm>
            <a:off x="1295400" y="3505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94" name="Google Shape;194;p24"/>
          <p:cNvSpPr/>
          <p:nvPr/>
        </p:nvSpPr>
        <p:spPr>
          <a:xfrm>
            <a:off x="2819400" y="36576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95" name="Google Shape;195;p24"/>
          <p:cNvSpPr/>
          <p:nvPr/>
        </p:nvSpPr>
        <p:spPr>
          <a:xfrm>
            <a:off x="3048000" y="34290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96" name="Google Shape;196;p24"/>
          <p:cNvSpPr/>
          <p:nvPr/>
        </p:nvSpPr>
        <p:spPr>
          <a:xfrm>
            <a:off x="1447800" y="18288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97" name="Google Shape;197;p24"/>
          <p:cNvSpPr/>
          <p:nvPr/>
        </p:nvSpPr>
        <p:spPr>
          <a:xfrm>
            <a:off x="1752600" y="16764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98" name="Google Shape;198;p24"/>
          <p:cNvSpPr/>
          <p:nvPr/>
        </p:nvSpPr>
        <p:spPr>
          <a:xfrm>
            <a:off x="2743200" y="1600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99" name="Google Shape;199;p24"/>
          <p:cNvSpPr/>
          <p:nvPr/>
        </p:nvSpPr>
        <p:spPr>
          <a:xfrm>
            <a:off x="5791200" y="2362200"/>
            <a:ext cx="1295400" cy="1143000"/>
          </a:xfrm>
          <a:prstGeom prst="ellipse">
            <a:avLst/>
          </a:prstGeom>
          <a:solidFill>
            <a:srgbClr val="E1DFDF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00" name="Google Shape;200;p24"/>
          <p:cNvSpPr txBox="1"/>
          <p:nvPr/>
        </p:nvSpPr>
        <p:spPr>
          <a:xfrm>
            <a:off x="5943600" y="2438400"/>
            <a:ext cx="10668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P: 11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N:12</a:t>
            </a:r>
            <a:endParaRPr sz="32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01" name="Google Shape;201;p24"/>
          <p:cNvSpPr/>
          <p:nvPr/>
        </p:nvSpPr>
        <p:spPr>
          <a:xfrm>
            <a:off x="5562600" y="2133600"/>
            <a:ext cx="1752600" cy="1600200"/>
          </a:xfrm>
          <a:prstGeom prst="ellipse">
            <a:avLst/>
          </a:prstGeom>
          <a:noFill/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02" name="Google Shape;202;p24"/>
          <p:cNvSpPr/>
          <p:nvPr/>
        </p:nvSpPr>
        <p:spPr>
          <a:xfrm>
            <a:off x="5257800" y="1828800"/>
            <a:ext cx="2362200" cy="2209800"/>
          </a:xfrm>
          <a:prstGeom prst="ellipse">
            <a:avLst/>
          </a:prstGeom>
          <a:noFill/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03" name="Google Shape;203;p24"/>
          <p:cNvSpPr/>
          <p:nvPr/>
        </p:nvSpPr>
        <p:spPr>
          <a:xfrm>
            <a:off x="6324600" y="20574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04" name="Google Shape;204;p24"/>
          <p:cNvSpPr/>
          <p:nvPr/>
        </p:nvSpPr>
        <p:spPr>
          <a:xfrm>
            <a:off x="6400800" y="35814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05" name="Google Shape;205;p24"/>
          <p:cNvSpPr/>
          <p:nvPr/>
        </p:nvSpPr>
        <p:spPr>
          <a:xfrm>
            <a:off x="7467600" y="25908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06" name="Google Shape;206;p24"/>
          <p:cNvSpPr/>
          <p:nvPr/>
        </p:nvSpPr>
        <p:spPr>
          <a:xfrm>
            <a:off x="5334000" y="33528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07" name="Google Shape;207;p24"/>
          <p:cNvSpPr/>
          <p:nvPr/>
        </p:nvSpPr>
        <p:spPr>
          <a:xfrm>
            <a:off x="7315200" y="22860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08" name="Google Shape;208;p24"/>
          <p:cNvSpPr/>
          <p:nvPr/>
        </p:nvSpPr>
        <p:spPr>
          <a:xfrm>
            <a:off x="5486400" y="35814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09" name="Google Shape;209;p24"/>
          <p:cNvSpPr/>
          <p:nvPr/>
        </p:nvSpPr>
        <p:spPr>
          <a:xfrm>
            <a:off x="7010400" y="37338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10" name="Google Shape;210;p24"/>
          <p:cNvSpPr/>
          <p:nvPr/>
        </p:nvSpPr>
        <p:spPr>
          <a:xfrm>
            <a:off x="7239000" y="3505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11" name="Google Shape;211;p24"/>
          <p:cNvSpPr/>
          <p:nvPr/>
        </p:nvSpPr>
        <p:spPr>
          <a:xfrm>
            <a:off x="5638800" y="19050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12" name="Google Shape;212;p24"/>
          <p:cNvSpPr/>
          <p:nvPr/>
        </p:nvSpPr>
        <p:spPr>
          <a:xfrm>
            <a:off x="5943600" y="17526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13" name="Google Shape;213;p24"/>
          <p:cNvSpPr txBox="1"/>
          <p:nvPr/>
        </p:nvSpPr>
        <p:spPr>
          <a:xfrm>
            <a:off x="7924800" y="1600200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+1</a:t>
            </a:r>
            <a:endParaRPr b="1"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4" name="Google Shape;214;p24"/>
          <p:cNvSpPr/>
          <p:nvPr/>
        </p:nvSpPr>
        <p:spPr>
          <a:xfrm>
            <a:off x="4876800" y="1600200"/>
            <a:ext cx="3048000" cy="2590800"/>
          </a:xfrm>
          <a:prstGeom prst="bracketPair">
            <a:avLst/>
          </a:prstGeom>
          <a:noFill/>
          <a:ln cap="flat" cmpd="sng" w="9525">
            <a:solidFill>
              <a:srgbClr val="AE350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5"/>
          <p:cNvSpPr txBox="1"/>
          <p:nvPr>
            <p:ph type="title"/>
          </p:nvPr>
        </p:nvSpPr>
        <p:spPr>
          <a:xfrm>
            <a:off x="914400" y="274638"/>
            <a:ext cx="7772400" cy="9445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Now you try it…</a:t>
            </a:r>
            <a:endParaRPr b="0" i="0" sz="40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0" name="Google Shape;220;p25"/>
          <p:cNvSpPr txBox="1"/>
          <p:nvPr>
            <p:ph idx="1" type="body"/>
          </p:nvPr>
        </p:nvSpPr>
        <p:spPr>
          <a:xfrm>
            <a:off x="914400" y="4267200"/>
            <a:ext cx="3352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4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Bohr model of a Magnesium “ATOM”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4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 e- there (12).</a:t>
            </a:r>
            <a:endParaRPr/>
          </a:p>
        </p:txBody>
      </p:sp>
      <p:sp>
        <p:nvSpPr>
          <p:cNvPr id="221" name="Google Shape;221;p25"/>
          <p:cNvSpPr txBox="1"/>
          <p:nvPr>
            <p:ph idx="2" type="body"/>
          </p:nvPr>
        </p:nvSpPr>
        <p:spPr>
          <a:xfrm>
            <a:off x="4953000" y="4267200"/>
            <a:ext cx="374904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4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Bohr model of Magnesium  “ION”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4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 valence e- gone (now 10e-) like Neon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4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Mg </a:t>
            </a:r>
            <a:r>
              <a:rPr b="0" baseline="30000" i="0" lang="en-US" sz="2405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2+</a:t>
            </a:r>
            <a:endParaRPr b="0" i="0" sz="2405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2" name="Google Shape;222;p25"/>
          <p:cNvSpPr/>
          <p:nvPr/>
        </p:nvSpPr>
        <p:spPr>
          <a:xfrm>
            <a:off x="1600200" y="2286000"/>
            <a:ext cx="1295400" cy="1143000"/>
          </a:xfrm>
          <a:prstGeom prst="ellipse">
            <a:avLst/>
          </a:prstGeom>
          <a:solidFill>
            <a:srgbClr val="E1DFDF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23" name="Google Shape;223;p25"/>
          <p:cNvSpPr txBox="1"/>
          <p:nvPr/>
        </p:nvSpPr>
        <p:spPr>
          <a:xfrm>
            <a:off x="1752600" y="2362200"/>
            <a:ext cx="10668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P: 12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N:12</a:t>
            </a:r>
            <a:endParaRPr sz="32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24" name="Google Shape;224;p25"/>
          <p:cNvSpPr/>
          <p:nvPr/>
        </p:nvSpPr>
        <p:spPr>
          <a:xfrm>
            <a:off x="1371600" y="2057400"/>
            <a:ext cx="1752600" cy="1600200"/>
          </a:xfrm>
          <a:prstGeom prst="ellipse">
            <a:avLst/>
          </a:prstGeom>
          <a:noFill/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25" name="Google Shape;225;p25"/>
          <p:cNvSpPr/>
          <p:nvPr/>
        </p:nvSpPr>
        <p:spPr>
          <a:xfrm>
            <a:off x="1066800" y="1752600"/>
            <a:ext cx="2362200" cy="2209800"/>
          </a:xfrm>
          <a:prstGeom prst="ellipse">
            <a:avLst/>
          </a:prstGeom>
          <a:noFill/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26" name="Google Shape;226;p25"/>
          <p:cNvSpPr/>
          <p:nvPr/>
        </p:nvSpPr>
        <p:spPr>
          <a:xfrm>
            <a:off x="876300" y="1485900"/>
            <a:ext cx="2895600" cy="2743200"/>
          </a:xfrm>
          <a:prstGeom prst="ellipse">
            <a:avLst/>
          </a:prstGeom>
          <a:noFill/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27" name="Google Shape;227;p25"/>
          <p:cNvSpPr/>
          <p:nvPr/>
        </p:nvSpPr>
        <p:spPr>
          <a:xfrm>
            <a:off x="2133600" y="1981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28" name="Google Shape;228;p25"/>
          <p:cNvSpPr/>
          <p:nvPr/>
        </p:nvSpPr>
        <p:spPr>
          <a:xfrm>
            <a:off x="2209800" y="3505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29" name="Google Shape;229;p25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0" name="Google Shape;230;p25"/>
          <p:cNvSpPr/>
          <p:nvPr/>
        </p:nvSpPr>
        <p:spPr>
          <a:xfrm>
            <a:off x="1143000" y="32766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1" name="Google Shape;231;p25"/>
          <p:cNvSpPr/>
          <p:nvPr/>
        </p:nvSpPr>
        <p:spPr>
          <a:xfrm>
            <a:off x="3124200" y="22098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2" name="Google Shape;232;p25"/>
          <p:cNvSpPr/>
          <p:nvPr/>
        </p:nvSpPr>
        <p:spPr>
          <a:xfrm>
            <a:off x="1295400" y="3505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3" name="Google Shape;233;p25"/>
          <p:cNvSpPr/>
          <p:nvPr/>
        </p:nvSpPr>
        <p:spPr>
          <a:xfrm>
            <a:off x="2819400" y="36576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4" name="Google Shape;234;p25"/>
          <p:cNvSpPr/>
          <p:nvPr/>
        </p:nvSpPr>
        <p:spPr>
          <a:xfrm>
            <a:off x="3048000" y="34290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5" name="Google Shape;235;p25"/>
          <p:cNvSpPr/>
          <p:nvPr/>
        </p:nvSpPr>
        <p:spPr>
          <a:xfrm>
            <a:off x="1447800" y="18288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6" name="Google Shape;236;p25"/>
          <p:cNvSpPr/>
          <p:nvPr/>
        </p:nvSpPr>
        <p:spPr>
          <a:xfrm>
            <a:off x="1752600" y="16764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7" name="Google Shape;237;p25"/>
          <p:cNvSpPr/>
          <p:nvPr/>
        </p:nvSpPr>
        <p:spPr>
          <a:xfrm>
            <a:off x="2667000" y="14478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8" name="Google Shape;238;p25"/>
          <p:cNvSpPr/>
          <p:nvPr/>
        </p:nvSpPr>
        <p:spPr>
          <a:xfrm>
            <a:off x="5791200" y="2362200"/>
            <a:ext cx="1295400" cy="1143000"/>
          </a:xfrm>
          <a:prstGeom prst="ellipse">
            <a:avLst/>
          </a:prstGeom>
          <a:solidFill>
            <a:srgbClr val="E1DFDF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9" name="Google Shape;239;p25"/>
          <p:cNvSpPr txBox="1"/>
          <p:nvPr/>
        </p:nvSpPr>
        <p:spPr>
          <a:xfrm>
            <a:off x="5943600" y="2438400"/>
            <a:ext cx="10668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P: 12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N:12</a:t>
            </a:r>
            <a:endParaRPr sz="32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40" name="Google Shape;240;p25"/>
          <p:cNvSpPr/>
          <p:nvPr/>
        </p:nvSpPr>
        <p:spPr>
          <a:xfrm>
            <a:off x="5562600" y="2133600"/>
            <a:ext cx="1752600" cy="1600200"/>
          </a:xfrm>
          <a:prstGeom prst="ellipse">
            <a:avLst/>
          </a:prstGeom>
          <a:noFill/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41" name="Google Shape;241;p25"/>
          <p:cNvSpPr/>
          <p:nvPr/>
        </p:nvSpPr>
        <p:spPr>
          <a:xfrm>
            <a:off x="5257800" y="1828800"/>
            <a:ext cx="2362200" cy="2209800"/>
          </a:xfrm>
          <a:prstGeom prst="ellipse">
            <a:avLst/>
          </a:prstGeom>
          <a:noFill/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42" name="Google Shape;242;p25"/>
          <p:cNvSpPr/>
          <p:nvPr/>
        </p:nvSpPr>
        <p:spPr>
          <a:xfrm>
            <a:off x="6324600" y="20574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43" name="Google Shape;243;p25"/>
          <p:cNvSpPr/>
          <p:nvPr/>
        </p:nvSpPr>
        <p:spPr>
          <a:xfrm>
            <a:off x="6400800" y="35814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44" name="Google Shape;244;p25"/>
          <p:cNvSpPr/>
          <p:nvPr/>
        </p:nvSpPr>
        <p:spPr>
          <a:xfrm>
            <a:off x="7467600" y="25908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45" name="Google Shape;245;p25"/>
          <p:cNvSpPr/>
          <p:nvPr/>
        </p:nvSpPr>
        <p:spPr>
          <a:xfrm>
            <a:off x="5334000" y="33528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46" name="Google Shape;246;p25"/>
          <p:cNvSpPr/>
          <p:nvPr/>
        </p:nvSpPr>
        <p:spPr>
          <a:xfrm>
            <a:off x="7315200" y="22860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47" name="Google Shape;247;p25"/>
          <p:cNvSpPr/>
          <p:nvPr/>
        </p:nvSpPr>
        <p:spPr>
          <a:xfrm>
            <a:off x="5486400" y="35814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48" name="Google Shape;248;p25"/>
          <p:cNvSpPr/>
          <p:nvPr/>
        </p:nvSpPr>
        <p:spPr>
          <a:xfrm>
            <a:off x="7010400" y="37338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49" name="Google Shape;249;p25"/>
          <p:cNvSpPr/>
          <p:nvPr/>
        </p:nvSpPr>
        <p:spPr>
          <a:xfrm>
            <a:off x="7239000" y="3505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50" name="Google Shape;250;p25"/>
          <p:cNvSpPr/>
          <p:nvPr/>
        </p:nvSpPr>
        <p:spPr>
          <a:xfrm>
            <a:off x="5638800" y="19050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51" name="Google Shape;251;p25"/>
          <p:cNvSpPr/>
          <p:nvPr/>
        </p:nvSpPr>
        <p:spPr>
          <a:xfrm>
            <a:off x="5943600" y="17526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52" name="Google Shape;252;p25"/>
          <p:cNvSpPr/>
          <p:nvPr/>
        </p:nvSpPr>
        <p:spPr>
          <a:xfrm>
            <a:off x="2971800" y="1600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53" name="Google Shape;253;p25"/>
          <p:cNvSpPr txBox="1"/>
          <p:nvPr/>
        </p:nvSpPr>
        <p:spPr>
          <a:xfrm>
            <a:off x="7924800" y="1447800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+2</a:t>
            </a:r>
            <a:endParaRPr b="1"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4" name="Google Shape;254;p25"/>
          <p:cNvSpPr/>
          <p:nvPr/>
        </p:nvSpPr>
        <p:spPr>
          <a:xfrm>
            <a:off x="4876800" y="1676400"/>
            <a:ext cx="3048000" cy="2514600"/>
          </a:xfrm>
          <a:prstGeom prst="bracketPair">
            <a:avLst/>
          </a:prstGeom>
          <a:noFill/>
          <a:ln cap="flat" cmpd="sng" w="9525">
            <a:solidFill>
              <a:srgbClr val="AE350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6"/>
          <p:cNvSpPr txBox="1"/>
          <p:nvPr>
            <p:ph type="title"/>
          </p:nvPr>
        </p:nvSpPr>
        <p:spPr>
          <a:xfrm>
            <a:off x="914400" y="274638"/>
            <a:ext cx="7772400" cy="9445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Try again…</a:t>
            </a:r>
            <a:endParaRPr b="0" i="0" sz="40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60" name="Google Shape;260;p26"/>
          <p:cNvSpPr txBox="1"/>
          <p:nvPr>
            <p:ph idx="1" type="body"/>
          </p:nvPr>
        </p:nvSpPr>
        <p:spPr>
          <a:xfrm>
            <a:off x="914400" y="4267200"/>
            <a:ext cx="3352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4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Bohr model of a Oxygen “ATOM”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4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 e- there (8).</a:t>
            </a:r>
            <a:endParaRPr/>
          </a:p>
        </p:txBody>
      </p:sp>
      <p:sp>
        <p:nvSpPr>
          <p:cNvPr id="261" name="Google Shape;261;p26"/>
          <p:cNvSpPr txBox="1"/>
          <p:nvPr>
            <p:ph idx="2" type="body"/>
          </p:nvPr>
        </p:nvSpPr>
        <p:spPr>
          <a:xfrm>
            <a:off x="4953000" y="4267200"/>
            <a:ext cx="374904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4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Bohr model of Oxygen  “ION”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4"/>
              <a:buFont typeface="Noto Sans Symbols"/>
              <a:buChar char="●"/>
            </a:pPr>
            <a:r>
              <a:rPr b="0" i="0" lang="en-US" sz="2405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b="0" i="0" lang="en-US" sz="2405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valence e- added (now </a:t>
            </a:r>
            <a:r>
              <a:rPr b="0" i="0" lang="en-US" sz="2405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10 </a:t>
            </a:r>
            <a:r>
              <a:rPr b="0" i="0" lang="en-US" sz="2405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e-) –like Neon!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4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 </a:t>
            </a:r>
            <a:r>
              <a:rPr b="0" baseline="30000" i="0" lang="en-US" sz="2405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2-</a:t>
            </a:r>
            <a:endParaRPr b="0" i="0" sz="2405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2" name="Google Shape;262;p26"/>
          <p:cNvSpPr/>
          <p:nvPr/>
        </p:nvSpPr>
        <p:spPr>
          <a:xfrm>
            <a:off x="1600200" y="2286000"/>
            <a:ext cx="1295400" cy="1143000"/>
          </a:xfrm>
          <a:prstGeom prst="ellipse">
            <a:avLst/>
          </a:prstGeom>
          <a:solidFill>
            <a:srgbClr val="E1DFDF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63" name="Google Shape;263;p26"/>
          <p:cNvSpPr txBox="1"/>
          <p:nvPr/>
        </p:nvSpPr>
        <p:spPr>
          <a:xfrm>
            <a:off x="1752600" y="2362200"/>
            <a:ext cx="10668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P: 8</a:t>
            </a:r>
            <a:endParaRPr sz="32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N:8</a:t>
            </a:r>
            <a:endParaRPr sz="32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64" name="Google Shape;264;p26"/>
          <p:cNvSpPr/>
          <p:nvPr/>
        </p:nvSpPr>
        <p:spPr>
          <a:xfrm>
            <a:off x="1371600" y="2057400"/>
            <a:ext cx="1752600" cy="1600200"/>
          </a:xfrm>
          <a:prstGeom prst="ellipse">
            <a:avLst/>
          </a:prstGeom>
          <a:noFill/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65" name="Google Shape;265;p26"/>
          <p:cNvSpPr/>
          <p:nvPr/>
        </p:nvSpPr>
        <p:spPr>
          <a:xfrm>
            <a:off x="1066800" y="1752600"/>
            <a:ext cx="2362200" cy="2209800"/>
          </a:xfrm>
          <a:prstGeom prst="ellipse">
            <a:avLst/>
          </a:prstGeom>
          <a:noFill/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66" name="Google Shape;266;p26"/>
          <p:cNvSpPr/>
          <p:nvPr/>
        </p:nvSpPr>
        <p:spPr>
          <a:xfrm>
            <a:off x="2133600" y="1981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67" name="Google Shape;267;p26"/>
          <p:cNvSpPr/>
          <p:nvPr/>
        </p:nvSpPr>
        <p:spPr>
          <a:xfrm>
            <a:off x="2209800" y="3505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68" name="Google Shape;268;p26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69" name="Google Shape;269;p26"/>
          <p:cNvSpPr/>
          <p:nvPr/>
        </p:nvSpPr>
        <p:spPr>
          <a:xfrm>
            <a:off x="1143000" y="32766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70" name="Google Shape;270;p26"/>
          <p:cNvSpPr/>
          <p:nvPr/>
        </p:nvSpPr>
        <p:spPr>
          <a:xfrm>
            <a:off x="3124200" y="22098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71" name="Google Shape;271;p26"/>
          <p:cNvSpPr/>
          <p:nvPr/>
        </p:nvSpPr>
        <p:spPr>
          <a:xfrm>
            <a:off x="1295400" y="3505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72" name="Google Shape;272;p26"/>
          <p:cNvSpPr/>
          <p:nvPr/>
        </p:nvSpPr>
        <p:spPr>
          <a:xfrm>
            <a:off x="2819400" y="36576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73" name="Google Shape;273;p26"/>
          <p:cNvSpPr/>
          <p:nvPr/>
        </p:nvSpPr>
        <p:spPr>
          <a:xfrm>
            <a:off x="3048000" y="34290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74" name="Google Shape;274;p26"/>
          <p:cNvSpPr/>
          <p:nvPr/>
        </p:nvSpPr>
        <p:spPr>
          <a:xfrm>
            <a:off x="5791200" y="2362200"/>
            <a:ext cx="1295400" cy="1143000"/>
          </a:xfrm>
          <a:prstGeom prst="ellipse">
            <a:avLst/>
          </a:prstGeom>
          <a:solidFill>
            <a:srgbClr val="E1DFDF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75" name="Google Shape;275;p26"/>
          <p:cNvSpPr txBox="1"/>
          <p:nvPr/>
        </p:nvSpPr>
        <p:spPr>
          <a:xfrm>
            <a:off x="5943600" y="2438400"/>
            <a:ext cx="10668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P: 8</a:t>
            </a:r>
            <a:endParaRPr sz="32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N:8</a:t>
            </a:r>
            <a:endParaRPr sz="32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76" name="Google Shape;276;p26"/>
          <p:cNvSpPr/>
          <p:nvPr/>
        </p:nvSpPr>
        <p:spPr>
          <a:xfrm>
            <a:off x="5562600" y="2133600"/>
            <a:ext cx="1752600" cy="1600200"/>
          </a:xfrm>
          <a:prstGeom prst="ellipse">
            <a:avLst/>
          </a:prstGeom>
          <a:noFill/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77" name="Google Shape;277;p26"/>
          <p:cNvSpPr/>
          <p:nvPr/>
        </p:nvSpPr>
        <p:spPr>
          <a:xfrm>
            <a:off x="5257800" y="1828800"/>
            <a:ext cx="2362200" cy="2209800"/>
          </a:xfrm>
          <a:prstGeom prst="ellipse">
            <a:avLst/>
          </a:prstGeom>
          <a:noFill/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78" name="Google Shape;278;p26"/>
          <p:cNvSpPr/>
          <p:nvPr/>
        </p:nvSpPr>
        <p:spPr>
          <a:xfrm>
            <a:off x="6324600" y="20574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79" name="Google Shape;279;p26"/>
          <p:cNvSpPr/>
          <p:nvPr/>
        </p:nvSpPr>
        <p:spPr>
          <a:xfrm>
            <a:off x="6400800" y="35814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80" name="Google Shape;280;p26"/>
          <p:cNvSpPr/>
          <p:nvPr/>
        </p:nvSpPr>
        <p:spPr>
          <a:xfrm>
            <a:off x="7467600" y="25908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81" name="Google Shape;281;p26"/>
          <p:cNvSpPr/>
          <p:nvPr/>
        </p:nvSpPr>
        <p:spPr>
          <a:xfrm>
            <a:off x="5334000" y="33528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82" name="Google Shape;282;p26"/>
          <p:cNvSpPr/>
          <p:nvPr/>
        </p:nvSpPr>
        <p:spPr>
          <a:xfrm>
            <a:off x="7315200" y="22860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83" name="Google Shape;283;p26"/>
          <p:cNvSpPr/>
          <p:nvPr/>
        </p:nvSpPr>
        <p:spPr>
          <a:xfrm>
            <a:off x="5486400" y="35814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84" name="Google Shape;284;p26"/>
          <p:cNvSpPr/>
          <p:nvPr/>
        </p:nvSpPr>
        <p:spPr>
          <a:xfrm>
            <a:off x="7010400" y="37338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85" name="Google Shape;285;p26"/>
          <p:cNvSpPr/>
          <p:nvPr/>
        </p:nvSpPr>
        <p:spPr>
          <a:xfrm>
            <a:off x="7239000" y="35052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86" name="Google Shape;286;p26"/>
          <p:cNvSpPr/>
          <p:nvPr/>
        </p:nvSpPr>
        <p:spPr>
          <a:xfrm>
            <a:off x="5638800" y="19050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87" name="Google Shape;287;p26"/>
          <p:cNvSpPr/>
          <p:nvPr/>
        </p:nvSpPr>
        <p:spPr>
          <a:xfrm>
            <a:off x="5943600" y="1752600"/>
            <a:ext cx="228600" cy="228600"/>
          </a:xfrm>
          <a:prstGeom prst="ellipse">
            <a:avLst/>
          </a:prstGeom>
          <a:solidFill>
            <a:srgbClr val="C00000"/>
          </a:solidFill>
          <a:ln cap="flat" cmpd="sng" w="12700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88" name="Google Shape;288;p26"/>
          <p:cNvSpPr txBox="1"/>
          <p:nvPr/>
        </p:nvSpPr>
        <p:spPr>
          <a:xfrm>
            <a:off x="7924800" y="1600200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-2</a:t>
            </a:r>
            <a:endParaRPr b="1"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9" name="Google Shape;289;p26"/>
          <p:cNvSpPr/>
          <p:nvPr/>
        </p:nvSpPr>
        <p:spPr>
          <a:xfrm>
            <a:off x="4876800" y="1676400"/>
            <a:ext cx="3048000" cy="2514600"/>
          </a:xfrm>
          <a:prstGeom prst="bracketPair">
            <a:avLst/>
          </a:prstGeom>
          <a:noFill/>
          <a:ln cap="flat" cmpd="sng" w="9525">
            <a:solidFill>
              <a:srgbClr val="AE350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7"/>
          <p:cNvSpPr txBox="1"/>
          <p:nvPr>
            <p:ph type="title"/>
          </p:nvPr>
        </p:nvSpPr>
        <p:spPr>
          <a:xfrm>
            <a:off x="914400" y="274638"/>
            <a:ext cx="7772400" cy="9445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Let’s Recap…</a:t>
            </a:r>
            <a:endParaRPr b="0" i="0" sz="40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95" name="Google Shape;295;p27"/>
          <p:cNvSpPr txBox="1"/>
          <p:nvPr>
            <p:ph idx="1" type="body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All elements want to have a full outer shell of valence e-, just like their nearest noble gas.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If an element gives up e-, it becomes an ION with a + charge (CATION)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If an element takes an e-, it becomes an ION with a – charge ( ANION)</a:t>
            </a:r>
            <a:endParaRPr/>
          </a:p>
          <a:p>
            <a:pPr indent="-133985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96" name="Google Shape;296;p27"/>
          <p:cNvSpPr txBox="1"/>
          <p:nvPr>
            <p:ph idx="2" type="body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Notice that the ion charges of each element are given on your periodic table in the top right hand corner – called the </a:t>
            </a:r>
            <a:r>
              <a:rPr b="1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COMBINING CAPACITY.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combining capacity helps you predict the # of e- the element will gain or lose.</a:t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8"/>
          <p:cNvSpPr txBox="1"/>
          <p:nvPr>
            <p:ph type="title"/>
          </p:nvPr>
        </p:nvSpPr>
        <p:spPr>
          <a:xfrm>
            <a:off x="914400" y="274638"/>
            <a:ext cx="7772400" cy="9445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But wait a minute…</a:t>
            </a:r>
            <a:endParaRPr b="1" i="0" sz="40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02" name="Google Shape;302;p28"/>
          <p:cNvSpPr txBox="1"/>
          <p:nvPr>
            <p:ph idx="1" type="body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Notice on your periodic table, that many of the transition metals have more that 1 charge/combining capacity.  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That means that they can form ions in more than 1 way.  Elements with more than 1 charge are called MULTI-VALENT.</a:t>
            </a:r>
            <a:endParaRPr/>
          </a:p>
          <a:p>
            <a:pPr indent="-133985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03" name="Google Shape;303;p28"/>
          <p:cNvSpPr txBox="1"/>
          <p:nvPr>
            <p:ph idx="2" type="body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Eg. Iron (Fe) is multivalent because it has a charge of 2+ or 3+, so it can either lose 2 e- or 3 e- to become Fe </a:t>
            </a:r>
            <a:r>
              <a:rPr b="0" baseline="3000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2+</a:t>
            </a: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or Fe </a:t>
            </a:r>
            <a:r>
              <a:rPr b="0" baseline="3000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3+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It just depends on  what it bonds with.</a:t>
            </a:r>
            <a:endParaRPr/>
          </a:p>
          <a:p>
            <a:pPr indent="-133985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/>
          <p:nvPr>
            <p:ph idx="1" type="subTitle"/>
          </p:nvPr>
        </p:nvSpPr>
        <p:spPr>
          <a:xfrm>
            <a:off x="1295400" y="3200400"/>
            <a:ext cx="64008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When 2 non-metals share e- between them so that each of the elements have a full orbit of e-</a:t>
            </a:r>
            <a:endParaRPr b="0" i="0" sz="44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08" name="Google Shape;108;p14"/>
          <p:cNvSpPr txBox="1"/>
          <p:nvPr>
            <p:ph type="ctrTitle"/>
          </p:nvPr>
        </p:nvSpPr>
        <p:spPr>
          <a:xfrm>
            <a:off x="457200" y="1505930"/>
            <a:ext cx="82296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omic Sans MS"/>
              <a:buNone/>
            </a:pPr>
            <a:r>
              <a:rPr b="0" i="0" lang="en-US" sz="66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Covalent compounds</a:t>
            </a:r>
            <a:endParaRPr b="0" i="0" sz="6600" u="none" cap="none" strike="noStrike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/>
          <p:nvPr>
            <p:ph idx="1" type="subTitle"/>
          </p:nvPr>
        </p:nvSpPr>
        <p:spPr>
          <a:xfrm>
            <a:off x="1295400" y="3124200"/>
            <a:ext cx="64008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Form from IONIC Compounds.</a:t>
            </a:r>
            <a:endParaRPr/>
          </a:p>
          <a:p>
            <a:pPr indent="0" lvl="0" marL="0" marR="0" rtl="0" algn="ctr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They are Atoms that have a + or -charge (they are no longer neutral.)</a:t>
            </a:r>
            <a:endParaRPr b="1" i="0" sz="40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14" name="Google Shape;114;p15"/>
          <p:cNvSpPr txBox="1"/>
          <p:nvPr>
            <p:ph type="ctrTitle"/>
          </p:nvPr>
        </p:nvSpPr>
        <p:spPr>
          <a:xfrm>
            <a:off x="457200" y="1505930"/>
            <a:ext cx="82296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omic Sans MS"/>
              <a:buNone/>
            </a:pPr>
            <a:r>
              <a:rPr b="0" i="0" lang="en-US" sz="66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Ions</a:t>
            </a:r>
            <a:endParaRPr b="0" i="0" sz="6600" u="none" cap="none" strike="noStrike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>
            <p:ph idx="1" type="body"/>
          </p:nvPr>
        </p:nvSpPr>
        <p:spPr>
          <a:xfrm>
            <a:off x="533400" y="206850"/>
            <a:ext cx="8153400" cy="623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When atoms have the same # of protons and electrons – the atom is </a:t>
            </a:r>
            <a:r>
              <a:rPr b="1" i="0" lang="en-US" sz="3200" u="none" cap="none" strike="noStrike">
                <a:solidFill>
                  <a:srgbClr val="C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neutral</a:t>
            </a:r>
            <a:r>
              <a:rPr b="1" i="0" lang="en-US" sz="3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  And it is called an </a:t>
            </a:r>
            <a:r>
              <a:rPr b="1" i="0" lang="en-US" sz="3200" u="none" cap="none" strike="noStrike">
                <a:solidFill>
                  <a:srgbClr val="C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ATOM</a:t>
            </a:r>
            <a:r>
              <a:rPr b="1" i="0" lang="en-US" sz="3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</a:t>
            </a:r>
            <a:endParaRPr/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When an atom loses or gains electrons from another element – it gets a charge and is now called an </a:t>
            </a:r>
            <a:r>
              <a:rPr b="1" i="0" lang="en-US" sz="3200" u="none" cap="none" strike="noStrike">
                <a:solidFill>
                  <a:srgbClr val="C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ION</a:t>
            </a:r>
            <a:r>
              <a:rPr b="1" i="0" lang="en-US" sz="3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</a:t>
            </a:r>
            <a:endParaRPr/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Ions from when a </a:t>
            </a:r>
            <a:r>
              <a:rPr b="1" i="0" lang="en-US" sz="3200" u="none" cap="none" strike="noStrike">
                <a:solidFill>
                  <a:srgbClr val="C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METAL</a:t>
            </a:r>
            <a:r>
              <a:rPr b="1" i="0" lang="en-US" sz="3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and a</a:t>
            </a:r>
            <a:r>
              <a:rPr b="1" i="0" lang="en-US" sz="3200" u="none" cap="none" strike="noStrike">
                <a:solidFill>
                  <a:srgbClr val="C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NON-METAL </a:t>
            </a:r>
            <a:r>
              <a:rPr b="1" i="0" lang="en-US" sz="3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combine to form a new compound.  They create an </a:t>
            </a:r>
            <a:r>
              <a:rPr b="1" i="0" lang="en-US" sz="3200" u="none" cap="none" strike="noStrike">
                <a:solidFill>
                  <a:srgbClr val="C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IONIC BOND </a:t>
            </a:r>
            <a:r>
              <a:rPr b="1" i="0" lang="en-US" sz="3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between them.</a:t>
            </a:r>
            <a:endParaRPr/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 an ionic bond, e- are </a:t>
            </a:r>
            <a:r>
              <a:rPr b="1" i="0" lang="en-US" sz="3200" u="none" cap="none" strike="noStrike">
                <a:solidFill>
                  <a:srgbClr val="C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transferred</a:t>
            </a:r>
            <a:r>
              <a:rPr b="1" i="0" lang="en-US" sz="3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(not shared)</a:t>
            </a:r>
            <a:endParaRPr/>
          </a:p>
          <a:p>
            <a:pPr indent="-10160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914400" y="274638"/>
            <a:ext cx="77724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Let’s recap…</a:t>
            </a:r>
            <a:endParaRPr b="1" i="0" sz="40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5" name="Google Shape;125;p17"/>
          <p:cNvSpPr txBox="1"/>
          <p:nvPr>
            <p:ph idx="1" type="body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</a:t>
            </a:r>
            <a:r>
              <a:rPr b="0" i="0" lang="en-US" sz="4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   ATOM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 charge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Neutral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Same # of protons as electrons</a:t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26" name="Google Shape;126;p17"/>
          <p:cNvSpPr txBox="1"/>
          <p:nvPr>
            <p:ph idx="2" type="body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        ION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Has a charge ( because it has gained or lost e-)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Not Neutral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Protons stay the same, but a different # of electrons </a:t>
            </a:r>
            <a:endParaRPr/>
          </a:p>
          <a:p>
            <a:pPr indent="-133985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pic>
        <p:nvPicPr>
          <p:cNvPr descr="C:\Documents and Settings\SD23\Local Settings\Temporary Internet Files\Content.IE5\YLYGLQEC\MCj04369170000[1].png" id="127" name="Google Shape;12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800" y="4038600"/>
            <a:ext cx="1828572" cy="18285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Documents and Settings\SD23\Local Settings\Temporary Internet Files\Content.IE5\YLYGLQEC\MCj04369170000[1].png" id="128" name="Google Shape;12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34425" y="5029425"/>
            <a:ext cx="1828500" cy="1828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7"/>
          <p:cNvSpPr txBox="1"/>
          <p:nvPr/>
        </p:nvSpPr>
        <p:spPr>
          <a:xfrm>
            <a:off x="8162775" y="1143000"/>
            <a:ext cx="743400" cy="26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+1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Or </a:t>
            </a:r>
            <a:r>
              <a:rPr lang="en-US" sz="4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-1</a:t>
            </a:r>
            <a:endParaRPr sz="44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>
            <p:ph type="title"/>
          </p:nvPr>
        </p:nvSpPr>
        <p:spPr>
          <a:xfrm>
            <a:off x="914400" y="274638"/>
            <a:ext cx="77724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 how did the Ion get a charge?</a:t>
            </a:r>
            <a:endParaRPr b="1" i="0" sz="40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5" name="Google Shape;135;p18"/>
          <p:cNvSpPr txBox="1"/>
          <p:nvPr>
            <p:ph idx="1" type="body"/>
          </p:nvPr>
        </p:nvSpPr>
        <p:spPr>
          <a:xfrm>
            <a:off x="609600" y="1143000"/>
            <a:ext cx="8001000" cy="55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Every atom in the periodic table wants to be just like the nearest </a:t>
            </a:r>
            <a:r>
              <a:rPr b="0" i="0" lang="en-US" sz="2600" u="none" cap="none" strike="noStrike">
                <a:solidFill>
                  <a:srgbClr val="C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NOBLE GAS, </a:t>
            </a: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because it has full outer shell of e- and is stable – that is what every atom wants.</a:t>
            </a:r>
            <a:endParaRPr/>
          </a:p>
          <a:p>
            <a:pPr indent="-248284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</a:pPr>
            <a:r>
              <a:rPr b="1" i="1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“I want to be a Noble Gas…please…I’ll give up e-, I’ll take them from another element, just please…they are so stable!"</a:t>
            </a:r>
            <a:endParaRPr sz="1800"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Notice that the metals have </a:t>
            </a:r>
            <a:r>
              <a:rPr b="0" i="0" lang="en-US" sz="2600" u="none" cap="none" strike="noStrike">
                <a:solidFill>
                  <a:srgbClr val="C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more electrons </a:t>
            </a: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than the stable noble gas, and that non-metals </a:t>
            </a:r>
            <a:r>
              <a:rPr b="0" i="0" lang="en-US" sz="2600" u="none" cap="none" strike="noStrike">
                <a:solidFill>
                  <a:srgbClr val="C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don’t have </a:t>
            </a: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enough electrons to be a noble gas.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So…Metals tend to </a:t>
            </a:r>
            <a:r>
              <a:rPr b="0" i="0" lang="en-US" sz="2600" u="none" cap="none" strike="noStrike">
                <a:solidFill>
                  <a:srgbClr val="C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give up </a:t>
            </a: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e- to become more stable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Non-metals tend to </a:t>
            </a:r>
            <a:r>
              <a:rPr b="0" i="0" lang="en-US" sz="2600" u="none" cap="none" strike="noStrike">
                <a:solidFill>
                  <a:srgbClr val="C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gain or take </a:t>
            </a:r>
            <a:r>
              <a:rPr b="0" i="0" lang="en-US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e- to become more stable.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/>
          <p:nvPr>
            <p:ph idx="1" type="body"/>
          </p:nvPr>
        </p:nvSpPr>
        <p:spPr>
          <a:xfrm>
            <a:off x="381000" y="762000"/>
            <a:ext cx="4419600" cy="28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Sodium (Na) has 11 e-</a:t>
            </a:r>
            <a:endParaRPr b="0" i="0" sz="32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1590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If Sodium could just find a way to lose 1 e-, then it would look like Neon (a noble gas with 10 e-)</a:t>
            </a:r>
            <a:endParaRPr sz="1800"/>
          </a:p>
          <a:p>
            <a:pPr indent="-133985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41" name="Google Shape;141;p19"/>
          <p:cNvSpPr txBox="1"/>
          <p:nvPr>
            <p:ph idx="2" type="body"/>
          </p:nvPr>
        </p:nvSpPr>
        <p:spPr>
          <a:xfrm>
            <a:off x="4876800" y="762000"/>
            <a:ext cx="4114800" cy="31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Chlorine (Cl) has 17 e-</a:t>
            </a:r>
            <a:endParaRPr/>
          </a:p>
          <a:p>
            <a:pPr indent="-21590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If Chlorine could just find a way to gain 1 e-, then it would look like Argon (a noble gas with 18 e-)</a:t>
            </a:r>
            <a:endParaRPr b="1" i="0" sz="18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42" name="Google Shape;142;p19"/>
          <p:cNvSpPr txBox="1"/>
          <p:nvPr/>
        </p:nvSpPr>
        <p:spPr>
          <a:xfrm>
            <a:off x="304800" y="4038600"/>
            <a:ext cx="8534400" cy="20928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If these 2 could meet – it would be a match made in Heaven!!  They could bond together and Sodium could give up it’s e- to Chlorine, who would happily accept it and they would both end up like noble gases!!!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43" name="Google Shape;143;p19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Let’s look at an example</a:t>
            </a:r>
            <a:endParaRPr sz="24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tch" id="148" name="Google Shape;148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3800" y="152400"/>
            <a:ext cx="5257800" cy="646176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0"/>
          <p:cNvSpPr/>
          <p:nvPr/>
        </p:nvSpPr>
        <p:spPr>
          <a:xfrm>
            <a:off x="5562600" y="2209800"/>
            <a:ext cx="381000" cy="30480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50" name="Google Shape;150;p20"/>
          <p:cNvSpPr/>
          <p:nvPr/>
        </p:nvSpPr>
        <p:spPr>
          <a:xfrm>
            <a:off x="6248400" y="4648200"/>
            <a:ext cx="381000" cy="30480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51" name="Google Shape;151;p20"/>
          <p:cNvSpPr txBox="1"/>
          <p:nvPr/>
        </p:nvSpPr>
        <p:spPr>
          <a:xfrm>
            <a:off x="5257800" y="1219200"/>
            <a:ext cx="12954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Atom 11 e-</a:t>
            </a:r>
            <a:endParaRPr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2" name="Google Shape;152;p20"/>
          <p:cNvSpPr txBox="1"/>
          <p:nvPr/>
        </p:nvSpPr>
        <p:spPr>
          <a:xfrm>
            <a:off x="7467600" y="1219200"/>
            <a:ext cx="12192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Atom 17 e-</a:t>
            </a:r>
            <a:endParaRPr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3" name="Google Shape;153;p20"/>
          <p:cNvSpPr txBox="1"/>
          <p:nvPr/>
        </p:nvSpPr>
        <p:spPr>
          <a:xfrm>
            <a:off x="5334000" y="3969603"/>
            <a:ext cx="12954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10 e-</a:t>
            </a:r>
            <a:endParaRPr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4" name="Google Shape;154;p20"/>
          <p:cNvSpPr txBox="1"/>
          <p:nvPr/>
        </p:nvSpPr>
        <p:spPr>
          <a:xfrm>
            <a:off x="7620000" y="3969603"/>
            <a:ext cx="12954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18 e-</a:t>
            </a:r>
            <a:endParaRPr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5" name="Google Shape;155;p20"/>
          <p:cNvSpPr txBox="1"/>
          <p:nvPr/>
        </p:nvSpPr>
        <p:spPr>
          <a:xfrm>
            <a:off x="304800" y="152400"/>
            <a:ext cx="3352800" cy="6186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 why does Na get a + charge??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-"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Because it gave up an electron ( got rid of a “-” charge) – so it now has 1 more proton than e-, so 1+ charge!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 Remember – Givers of e- are happy – they always end up feeling good for being nice – they end up positive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*Sharing is caring!!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Chlorine is a taker – takers are selfish and end up being negative.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Chlorine has received an extra e-, so it’s got more e- than p+, so it’s 1-.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form NaCl</a:t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/>
          <p:cNvSpPr txBox="1"/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Let’s see it happen…</a:t>
            </a:r>
            <a:endParaRPr b="1" i="0" sz="40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1" name="Google Shape;161;p21"/>
          <p:cNvSpPr txBox="1"/>
          <p:nvPr>
            <p:ph idx="1" type="body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sng" cap="none" strike="noStrike">
                <a:solidFill>
                  <a:schemeClr val="hlink"/>
                </a:solidFill>
                <a:latin typeface="Libre Baskerville"/>
                <a:ea typeface="Libre Baskerville"/>
                <a:cs typeface="Libre Baskerville"/>
                <a:sym typeface="Libre Baskerville"/>
                <a:hlinkClick r:id="rId3"/>
              </a:rPr>
              <a:t>http://www.youtube.com/watch?v=QqjcCvzWwww</a:t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133985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qu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