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7010400" cy="9296400"/>
  <p:embeddedFontLst>
    <p:embeddedFont>
      <p:font typeface="Nunito"/>
      <p:regular r:id="rId21"/>
      <p:bold r:id="rId22"/>
      <p:italic r:id="rId23"/>
      <p:boldItalic r:id="rId24"/>
    </p:embeddedFont>
    <p:embeddedFont>
      <p:font typeface="Arial Narrow"/>
      <p:regular r:id="rId25"/>
      <p:bold r:id="rId26"/>
      <p:italic r:id="rId27"/>
      <p:boldItalic r:id="rId28"/>
    </p:embeddedFont>
    <p:embeddedFont>
      <p:font typeface="Century Schoolbook"/>
      <p:regular r:id="rId29"/>
      <p:bold r:id="rId30"/>
      <p:italic r:id="rId31"/>
      <p:boldItalic r:id="rId32"/>
    </p:embeddedFont>
    <p:embeddedFont>
      <p:font typeface="Schoolbell"/>
      <p:regular r:id="rId33"/>
    </p:embeddedFont>
    <p:embeddedFont>
      <p:font typeface="Arial Black"/>
      <p:regular r:id="rId34"/>
    </p:embeddedFont>
    <p:embeddedFont>
      <p:font typeface="Erica One"/>
      <p:regular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Nunito-bold.fntdata"/><Relationship Id="rId21" Type="http://schemas.openxmlformats.org/officeDocument/2006/relationships/font" Target="fonts/Nunito-regular.fntdata"/><Relationship Id="rId24" Type="http://schemas.openxmlformats.org/officeDocument/2006/relationships/font" Target="fonts/Nunito-boldItalic.fntdata"/><Relationship Id="rId23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ArialNarrow-bold.fntdata"/><Relationship Id="rId25" Type="http://schemas.openxmlformats.org/officeDocument/2006/relationships/font" Target="fonts/ArialNarrow-regular.fntdata"/><Relationship Id="rId28" Type="http://schemas.openxmlformats.org/officeDocument/2006/relationships/font" Target="fonts/ArialNarrow-boldItalic.fntdata"/><Relationship Id="rId27" Type="http://schemas.openxmlformats.org/officeDocument/2006/relationships/font" Target="fonts/ArialNarrow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CenturySchoolbook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CenturySchoolbook-italic.fntdata"/><Relationship Id="rId30" Type="http://schemas.openxmlformats.org/officeDocument/2006/relationships/font" Target="fonts/CenturySchoolbook-bold.fntdata"/><Relationship Id="rId11" Type="http://schemas.openxmlformats.org/officeDocument/2006/relationships/slide" Target="slides/slide7.xml"/><Relationship Id="rId33" Type="http://schemas.openxmlformats.org/officeDocument/2006/relationships/font" Target="fonts/Schoolbell-regular.fntdata"/><Relationship Id="rId10" Type="http://schemas.openxmlformats.org/officeDocument/2006/relationships/slide" Target="slides/slide6.xml"/><Relationship Id="rId32" Type="http://schemas.openxmlformats.org/officeDocument/2006/relationships/font" Target="fonts/CenturySchoolbook-boldItalic.fntdata"/><Relationship Id="rId13" Type="http://schemas.openxmlformats.org/officeDocument/2006/relationships/slide" Target="slides/slide9.xml"/><Relationship Id="rId35" Type="http://schemas.openxmlformats.org/officeDocument/2006/relationships/font" Target="fonts/EricaOne-regular.fntdata"/><Relationship Id="rId12" Type="http://schemas.openxmlformats.org/officeDocument/2006/relationships/slide" Target="slides/slide8.xml"/><Relationship Id="rId34" Type="http://schemas.openxmlformats.org/officeDocument/2006/relationships/font" Target="fonts/ArialBlack-regular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6" name="Google Shape;246;p15:notes"/>
          <p:cNvSpPr txBox="1"/>
          <p:nvPr>
            <p:ph idx="1" type="body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5" name="Google Shape;285;p17:notes"/>
          <p:cNvSpPr txBox="1"/>
          <p:nvPr>
            <p:ph idx="1" type="body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5" name="Google Shape;295;p19:notes"/>
          <p:cNvSpPr txBox="1"/>
          <p:nvPr>
            <p:ph idx="1" type="body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1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ctr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ctr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None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ctr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ctr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None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6" name="Google Shape;26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30" name="Google Shape;30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" name="Google Shape;32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" name="Google Shape;33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" name="Google Shape;34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" name="Google Shape;40;p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" name="Google Shape;41;p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" name="Google Shape;42;p2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7" name="Google Shape;127;p1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8" name="Google Shape;128;p1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9" name="Google Shape;129;p1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"/>
          <p:cNvSpPr txBox="1"/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3" name="Google Shape;133;p1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4" name="Google Shape;134;p1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5" name="Google Shape;135;p1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3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6" name="Google Shape;46;p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entury Schoolbook"/>
              <a:buNone/>
              <a:defRPr b="1" i="0" sz="30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1" i="0" sz="18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4" name="Google Shape;54;p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Google Shape;56;p4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7" name="Google Shape;57;p4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8" name="Google Shape;58;p4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4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0" name="Google Shape;60;p4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1" name="Google Shape;61;p4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5" name="Google Shape;65;p4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6" name="Google Shape;66;p4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Google Shape;67;p4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Google Shape;68;p4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9" name="Google Shape;69;p4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0" name="Google Shape;70;p4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Google Shape;73;p5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4" name="Google Shape;74;p5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5" name="Google Shape;75;p5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5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7" name="Google Shape;77;p5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1" name="Google Shape;81;p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2" name="Google Shape;82;p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6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4" name="Google Shape;84;p6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5" name="Google Shape;85;p6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6" name="Google Shape;86;p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4" name="Google Shape;94;p8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5" name="Google Shape;95;p8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oogle Shape;97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9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9" name="Google Shape;99;p9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00" name="Google Shape;100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4" name="Google Shape;104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6" name="Google Shape;106;p9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7" name="Google Shape;107;p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8" name="Google Shape;108;p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3" name="Google Shape;113;p10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4" name="Google Shape;114;p10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48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5419" lvl="3" marL="118872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3039" lvl="4" marL="146304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187960" lvl="5" marL="173736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82879" lvl="6" marL="2011679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90500" lvl="7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185420" lvl="8" marL="256032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5" name="Google Shape;115;p10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956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667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DE7530"/>
              </a:buClr>
              <a:buSzPts val="600"/>
              <a:buFont typeface="Noto Sans Symbols"/>
              <a:buChar char="•"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62889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FEC2AC"/>
              </a:buClr>
              <a:buSzPts val="540"/>
              <a:buFont typeface="Noto Sans Symbols"/>
              <a:buChar char="•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67461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BBC9E9"/>
              </a:buClr>
              <a:buSzPts val="612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6" name="Google Shape;116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8" name="Google Shape;118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9" name="Google Shape;119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1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2" name="Google Shape;122;p1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3" name="Google Shape;123;p1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5" name="Google Shape;15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" name="Google Shape;16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bcscience.com/bc10/pgs/quiz_section4.1.htm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 txBox="1"/>
          <p:nvPr>
            <p:ph type="ctrTitle"/>
          </p:nvPr>
        </p:nvSpPr>
        <p:spPr>
          <a:xfrm>
            <a:off x="685800" y="457201"/>
            <a:ext cx="7772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Schoolbook"/>
              <a:buNone/>
            </a:pPr>
            <a:r>
              <a:rPr b="1" i="0" lang="en-US" sz="3000" u="none" cap="small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Dot Structures</a:t>
            </a:r>
            <a:endParaRPr b="1" i="0" sz="3000" u="none" cap="small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http://images.google.ca/url?q=http://www.touchspin.com/chem/images/LewisDotDiagram.gif&amp;usg=AFQjCNF0Er1VHWV3eZQ63_3KRmDkKiyhWw" id="142" name="Google Shape;14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1752600"/>
            <a:ext cx="3711577" cy="397408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3"/>
          <p:cNvSpPr/>
          <p:nvPr/>
        </p:nvSpPr>
        <p:spPr>
          <a:xfrm>
            <a:off x="5105400" y="1676400"/>
            <a:ext cx="1524000" cy="1371600"/>
          </a:xfrm>
          <a:prstGeom prst="rect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4" name="Google Shape;144;p13"/>
          <p:cNvCxnSpPr/>
          <p:nvPr/>
        </p:nvCxnSpPr>
        <p:spPr>
          <a:xfrm flipH="1" rot="10800000">
            <a:off x="6629400" y="2057400"/>
            <a:ext cx="609600" cy="76200"/>
          </a:xfrm>
          <a:prstGeom prst="straightConnector1">
            <a:avLst/>
          </a:prstGeom>
          <a:noFill/>
          <a:ln cap="flat" cmpd="sng" w="38100">
            <a:solidFill>
              <a:srgbClr val="FFC000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2"/>
          <p:cNvSpPr txBox="1"/>
          <p:nvPr>
            <p:ph type="title"/>
          </p:nvPr>
        </p:nvSpPr>
        <p:spPr>
          <a:xfrm>
            <a:off x="0" y="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Schoolbook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Diagrams of ions</a:t>
            </a:r>
            <a:endParaRPr b="0" i="0" sz="3000" u="none" cap="small" strike="noStrike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9" name="Google Shape;249;p22"/>
          <p:cNvSpPr txBox="1"/>
          <p:nvPr>
            <p:ph idx="1" type="body"/>
          </p:nvPr>
        </p:nvSpPr>
        <p:spPr>
          <a:xfrm>
            <a:off x="152400" y="838200"/>
            <a:ext cx="85344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diagrams make drawing ions, and ionic bonds much less work than Bohr diagrams.</a:t>
            </a:r>
            <a:endParaRPr/>
          </a:p>
          <a:p>
            <a:pPr indent="-28448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</a:t>
            </a:r>
            <a:r>
              <a:rPr b="0" i="0" lang="en-US" sz="2100" u="none" cap="none" strike="noStrike">
                <a:solidFill>
                  <a:srgbClr val="C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positive ions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one electron dot is removed from the valence shell for each positive charge of the ion.</a:t>
            </a:r>
            <a:endParaRPr/>
          </a:p>
          <a:p>
            <a:pPr indent="-28448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</a:t>
            </a:r>
            <a:r>
              <a:rPr b="0" i="0" lang="en-US" sz="2100" u="none" cap="none" strike="noStrike">
                <a:solidFill>
                  <a:srgbClr val="C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negative ions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one electron dot is added to each valence shell for each negative charge of the ion. </a:t>
            </a:r>
            <a:endParaRPr/>
          </a:p>
          <a:p>
            <a:pPr indent="-28448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rgbClr val="C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Square brackets </a:t>
            </a: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are placed around each ion to indicate transfer of electrons</a:t>
            </a:r>
            <a:endParaRPr b="0" i="0" sz="21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0" name="Google Shape;250;p22"/>
          <p:cNvSpPr txBox="1"/>
          <p:nvPr>
            <p:ph idx="11" type="ftr"/>
          </p:nvPr>
        </p:nvSpPr>
        <p:spPr>
          <a:xfrm rot="5400000">
            <a:off x="7360920" y="141732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(c) McGraw Hill Ryerson 2007</a:t>
            </a:r>
            <a:endParaRPr i="0" sz="1400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1" name="Google Shape;251;p22"/>
          <p:cNvSpPr txBox="1"/>
          <p:nvPr/>
        </p:nvSpPr>
        <p:spPr>
          <a:xfrm rot="5400000">
            <a:off x="8127206" y="2997993"/>
            <a:ext cx="172878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D561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See page 179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2" name="Google Shape;252;p22"/>
          <p:cNvSpPr txBox="1"/>
          <p:nvPr/>
        </p:nvSpPr>
        <p:spPr>
          <a:xfrm>
            <a:off x="554038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Be</a:t>
            </a:r>
            <a:endParaRPr/>
          </a:p>
        </p:txBody>
      </p:sp>
      <p:sp>
        <p:nvSpPr>
          <p:cNvPr id="253" name="Google Shape;253;p22"/>
          <p:cNvSpPr txBox="1"/>
          <p:nvPr/>
        </p:nvSpPr>
        <p:spPr>
          <a:xfrm>
            <a:off x="1774825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Cl</a:t>
            </a:r>
            <a:endParaRPr/>
          </a:p>
        </p:txBody>
      </p:sp>
      <p:sp>
        <p:nvSpPr>
          <p:cNvPr id="254" name="Google Shape;254;p22"/>
          <p:cNvSpPr txBox="1"/>
          <p:nvPr/>
        </p:nvSpPr>
        <p:spPr>
          <a:xfrm>
            <a:off x="352425" y="4343400"/>
            <a:ext cx="1019175" cy="963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5" name="Google Shape;255;p22"/>
          <p:cNvSpPr txBox="1"/>
          <p:nvPr/>
        </p:nvSpPr>
        <p:spPr>
          <a:xfrm>
            <a:off x="1524000" y="4191001"/>
            <a:ext cx="1019175" cy="97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6" name="Google Shape;256;p22"/>
          <p:cNvSpPr txBox="1"/>
          <p:nvPr/>
        </p:nvSpPr>
        <p:spPr>
          <a:xfrm>
            <a:off x="228600" y="5105400"/>
            <a:ext cx="2871787" cy="1069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Each beryllium has two electrons to transfer away, and each chlorine wants one more electron</a:t>
            </a:r>
            <a:endParaRPr/>
          </a:p>
        </p:txBody>
      </p:sp>
      <p:cxnSp>
        <p:nvCxnSpPr>
          <p:cNvPr id="257" name="Google Shape;257;p22"/>
          <p:cNvCxnSpPr/>
          <p:nvPr/>
        </p:nvCxnSpPr>
        <p:spPr>
          <a:xfrm>
            <a:off x="2557463" y="4627563"/>
            <a:ext cx="407987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8" name="Google Shape;258;p22"/>
          <p:cNvSpPr txBox="1"/>
          <p:nvPr/>
        </p:nvSpPr>
        <p:spPr>
          <a:xfrm>
            <a:off x="4105275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Be</a:t>
            </a:r>
            <a:endParaRPr/>
          </a:p>
        </p:txBody>
      </p:sp>
      <p:sp>
        <p:nvSpPr>
          <p:cNvPr id="259" name="Google Shape;259;p22"/>
          <p:cNvSpPr txBox="1"/>
          <p:nvPr/>
        </p:nvSpPr>
        <p:spPr>
          <a:xfrm>
            <a:off x="3251200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Cl</a:t>
            </a:r>
            <a:endParaRPr/>
          </a:p>
        </p:txBody>
      </p:sp>
      <p:sp>
        <p:nvSpPr>
          <p:cNvPr id="260" name="Google Shape;260;p22"/>
          <p:cNvSpPr txBox="1"/>
          <p:nvPr/>
        </p:nvSpPr>
        <p:spPr>
          <a:xfrm>
            <a:off x="5003800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Cl</a:t>
            </a:r>
            <a:endParaRPr/>
          </a:p>
        </p:txBody>
      </p:sp>
      <p:sp>
        <p:nvSpPr>
          <p:cNvPr id="261" name="Google Shape;261;p22"/>
          <p:cNvSpPr txBox="1"/>
          <p:nvPr/>
        </p:nvSpPr>
        <p:spPr>
          <a:xfrm>
            <a:off x="2955925" y="41910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DDDC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62" name="Google Shape;262;p22"/>
          <p:cNvSpPr txBox="1"/>
          <p:nvPr/>
        </p:nvSpPr>
        <p:spPr>
          <a:xfrm>
            <a:off x="4724400" y="41910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DDDC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63" name="Google Shape;263;p22"/>
          <p:cNvSpPr txBox="1"/>
          <p:nvPr/>
        </p:nvSpPr>
        <p:spPr>
          <a:xfrm>
            <a:off x="3844925" y="41910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rgbClr val="FF0C0B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</a:t>
            </a:r>
            <a:r>
              <a:rPr lang="en-US" sz="1400">
                <a:solidFill>
                  <a:srgbClr val="FF0C0B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64" name="Google Shape;264;p22"/>
          <p:cNvSpPr/>
          <p:nvPr/>
        </p:nvSpPr>
        <p:spPr>
          <a:xfrm>
            <a:off x="3044825" y="3914775"/>
            <a:ext cx="1327150" cy="550863"/>
          </a:xfrm>
          <a:custGeom>
            <a:rect b="b" l="l" r="r" t="t"/>
            <a:pathLst>
              <a:path extrusionOk="0" h="120000" w="120000">
                <a:moveTo>
                  <a:pt x="119999" y="76772"/>
                </a:moveTo>
                <a:cubicBezTo>
                  <a:pt x="78803" y="36657"/>
                  <a:pt x="37607" y="0"/>
                  <a:pt x="18803" y="7262"/>
                </a:cubicBezTo>
                <a:cubicBezTo>
                  <a:pt x="0" y="14524"/>
                  <a:pt x="9760" y="96484"/>
                  <a:pt x="7320" y="120000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65" name="Google Shape;265;p22"/>
          <p:cNvSpPr/>
          <p:nvPr/>
        </p:nvSpPr>
        <p:spPr>
          <a:xfrm>
            <a:off x="4694238" y="4246563"/>
            <a:ext cx="200025" cy="209550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cubicBezTo>
                  <a:pt x="12380" y="99090"/>
                  <a:pt x="56190" y="0"/>
                  <a:pt x="76190" y="0"/>
                </a:cubicBezTo>
                <a:cubicBezTo>
                  <a:pt x="96190" y="0"/>
                  <a:pt x="111428" y="95454"/>
                  <a:pt x="120000" y="120000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6" name="Google Shape;266;p22"/>
          <p:cNvCxnSpPr/>
          <p:nvPr/>
        </p:nvCxnSpPr>
        <p:spPr>
          <a:xfrm>
            <a:off x="5795963" y="4629150"/>
            <a:ext cx="407987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7" name="Google Shape;267;p22"/>
          <p:cNvSpPr txBox="1"/>
          <p:nvPr/>
        </p:nvSpPr>
        <p:spPr>
          <a:xfrm>
            <a:off x="7308850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Be</a:t>
            </a:r>
            <a:endParaRPr/>
          </a:p>
        </p:txBody>
      </p:sp>
      <p:sp>
        <p:nvSpPr>
          <p:cNvPr id="268" name="Google Shape;268;p22"/>
          <p:cNvSpPr txBox="1"/>
          <p:nvPr/>
        </p:nvSpPr>
        <p:spPr>
          <a:xfrm>
            <a:off x="6511925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Cl</a:t>
            </a:r>
            <a:endParaRPr/>
          </a:p>
        </p:txBody>
      </p:sp>
      <p:sp>
        <p:nvSpPr>
          <p:cNvPr id="269" name="Google Shape;269;p22"/>
          <p:cNvSpPr txBox="1"/>
          <p:nvPr/>
        </p:nvSpPr>
        <p:spPr>
          <a:xfrm>
            <a:off x="8178800" y="4419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Cl</a:t>
            </a:r>
            <a:endParaRPr/>
          </a:p>
        </p:txBody>
      </p:sp>
      <p:sp>
        <p:nvSpPr>
          <p:cNvPr id="270" name="Google Shape;270;p22"/>
          <p:cNvSpPr txBox="1"/>
          <p:nvPr/>
        </p:nvSpPr>
        <p:spPr>
          <a:xfrm>
            <a:off x="6216650" y="41910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1" name="Google Shape;271;p22"/>
          <p:cNvSpPr txBox="1"/>
          <p:nvPr/>
        </p:nvSpPr>
        <p:spPr>
          <a:xfrm>
            <a:off x="7899400" y="41910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2" name="Google Shape;272;p22"/>
          <p:cNvSpPr txBox="1"/>
          <p:nvPr/>
        </p:nvSpPr>
        <p:spPr>
          <a:xfrm>
            <a:off x="7105650" y="41910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3" name="Google Shape;273;p22"/>
          <p:cNvSpPr/>
          <p:nvPr/>
        </p:nvSpPr>
        <p:spPr>
          <a:xfrm>
            <a:off x="6326188" y="4225925"/>
            <a:ext cx="814387" cy="841375"/>
          </a:xfrm>
          <a:prstGeom prst="bracketPair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4" name="Google Shape;274;p22"/>
          <p:cNvSpPr/>
          <p:nvPr/>
        </p:nvSpPr>
        <p:spPr>
          <a:xfrm>
            <a:off x="7170738" y="4219575"/>
            <a:ext cx="814387" cy="841375"/>
          </a:xfrm>
          <a:prstGeom prst="bracketPair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5" name="Google Shape;275;p22"/>
          <p:cNvSpPr/>
          <p:nvPr/>
        </p:nvSpPr>
        <p:spPr>
          <a:xfrm>
            <a:off x="8018463" y="4219575"/>
            <a:ext cx="814387" cy="841375"/>
          </a:xfrm>
          <a:prstGeom prst="bracketPair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6" name="Google Shape;276;p22"/>
          <p:cNvSpPr txBox="1"/>
          <p:nvPr/>
        </p:nvSpPr>
        <p:spPr>
          <a:xfrm>
            <a:off x="3124200" y="5257800"/>
            <a:ext cx="2871788" cy="1069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Since Be</a:t>
            </a:r>
            <a:r>
              <a:rPr baseline="30000"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2+</a:t>
            </a: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wants to donate 2 electrons and each Cl</a:t>
            </a:r>
            <a:r>
              <a:rPr baseline="30000"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–</a:t>
            </a: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wants to accept only one, two Cl</a:t>
            </a:r>
            <a:r>
              <a:rPr baseline="30000"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–</a:t>
            </a: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ions are necessary</a:t>
            </a:r>
            <a:endParaRPr/>
          </a:p>
        </p:txBody>
      </p:sp>
      <p:sp>
        <p:nvSpPr>
          <p:cNvPr id="277" name="Google Shape;277;p22"/>
          <p:cNvSpPr txBox="1"/>
          <p:nvPr/>
        </p:nvSpPr>
        <p:spPr>
          <a:xfrm>
            <a:off x="6272212" y="5334000"/>
            <a:ext cx="2871788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Beryllium chloride</a:t>
            </a:r>
            <a:endParaRPr/>
          </a:p>
        </p:txBody>
      </p:sp>
      <p:sp>
        <p:nvSpPr>
          <p:cNvPr id="278" name="Google Shape;278;p22"/>
          <p:cNvSpPr txBox="1"/>
          <p:nvPr/>
        </p:nvSpPr>
        <p:spPr>
          <a:xfrm>
            <a:off x="5715000" y="38862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9" name="Google Shape;279;p22"/>
          <p:cNvSpPr txBox="1"/>
          <p:nvPr/>
        </p:nvSpPr>
        <p:spPr>
          <a:xfrm>
            <a:off x="7812088" y="3979863"/>
            <a:ext cx="49688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2+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0" name="Google Shape;280;p22"/>
          <p:cNvSpPr txBox="1"/>
          <p:nvPr/>
        </p:nvSpPr>
        <p:spPr>
          <a:xfrm>
            <a:off x="8458200" y="3962400"/>
            <a:ext cx="457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–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1" name="Google Shape;281;p22"/>
          <p:cNvSpPr txBox="1"/>
          <p:nvPr/>
        </p:nvSpPr>
        <p:spPr>
          <a:xfrm>
            <a:off x="6943725" y="3981450"/>
            <a:ext cx="4968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–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3"/>
          <p:cNvSpPr txBox="1"/>
          <p:nvPr>
            <p:ph type="title"/>
          </p:nvPr>
        </p:nvSpPr>
        <p:spPr>
          <a:xfrm>
            <a:off x="228600" y="2286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Schoolbook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Diagrams of covalent bonds </a:t>
            </a:r>
            <a:endParaRPr b="0" i="0" sz="3000" u="none" cap="small" strike="noStrike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8" name="Google Shape;288;p23"/>
          <p:cNvSpPr txBox="1"/>
          <p:nvPr>
            <p:ph idx="1" type="body"/>
          </p:nvPr>
        </p:nvSpPr>
        <p:spPr>
          <a:xfrm>
            <a:off x="228600" y="914400"/>
            <a:ext cx="89154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diagrams of covalent bonds are also very easy.</a:t>
            </a:r>
            <a:endParaRPr/>
          </a:p>
          <a:p>
            <a:pPr indent="-28448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Like Bohr diagrams, valence electrons are drawn to show sharing of electrons.</a:t>
            </a:r>
            <a:endParaRPr/>
          </a:p>
          <a:p>
            <a:pPr indent="-28448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All atoms wish to have a full valence shell</a:t>
            </a:r>
            <a:endParaRPr/>
          </a:p>
          <a:p>
            <a:pPr indent="-28448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shared pairs of electrons are usually drawn as a straight line</a:t>
            </a:r>
            <a:endParaRPr/>
          </a:p>
          <a:p>
            <a:pPr indent="-17780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7780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7780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7780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77800" lvl="1" marL="64008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9" name="Google Shape;289;p23"/>
          <p:cNvSpPr txBox="1"/>
          <p:nvPr>
            <p:ph idx="11" type="ftr"/>
          </p:nvPr>
        </p:nvSpPr>
        <p:spPr>
          <a:xfrm rot="5400000">
            <a:off x="7360920" y="507492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(c) McGraw Hill Ryerson 2007</a:t>
            </a:r>
            <a:endParaRPr i="0" sz="1400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0" name="Google Shape;290;p23"/>
          <p:cNvSpPr txBox="1"/>
          <p:nvPr/>
        </p:nvSpPr>
        <p:spPr>
          <a:xfrm>
            <a:off x="7415213" y="6324600"/>
            <a:ext cx="172878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D561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See page 179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291" name="Google Shape;29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3124200"/>
            <a:ext cx="5486400" cy="18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4"/>
          <p:cNvSpPr txBox="1"/>
          <p:nvPr>
            <p:ph type="title"/>
          </p:nvPr>
        </p:nvSpPr>
        <p:spPr>
          <a:xfrm>
            <a:off x="609600" y="30480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Lewis Diagrams of diatomic molecules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298" name="Google Shape;298;p24"/>
          <p:cNvSpPr txBox="1"/>
          <p:nvPr>
            <p:ph idx="1" type="body"/>
          </p:nvPr>
        </p:nvSpPr>
        <p:spPr>
          <a:xfrm>
            <a:off x="228600" y="1371600"/>
            <a:ext cx="8534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764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Time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9" name="Google Shape;299;p24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(c) McGraw Hill Ryerson 2007</a:t>
            </a:r>
            <a:endParaRPr i="0" sz="1400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00" name="Google Shape;300;p24"/>
          <p:cNvSpPr txBox="1"/>
          <p:nvPr/>
        </p:nvSpPr>
        <p:spPr>
          <a:xfrm>
            <a:off x="7262813" y="6172200"/>
            <a:ext cx="172878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D5613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See page 180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01" name="Google Shape;301;p24"/>
          <p:cNvSpPr txBox="1"/>
          <p:nvPr/>
        </p:nvSpPr>
        <p:spPr>
          <a:xfrm>
            <a:off x="838200" y="31242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02" name="Google Shape;302;p24"/>
          <p:cNvSpPr txBox="1"/>
          <p:nvPr/>
        </p:nvSpPr>
        <p:spPr>
          <a:xfrm>
            <a:off x="1138238" y="33528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/>
          </a:p>
        </p:txBody>
      </p:sp>
      <p:sp>
        <p:nvSpPr>
          <p:cNvPr id="303" name="Google Shape;303;p24"/>
          <p:cNvSpPr txBox="1"/>
          <p:nvPr/>
        </p:nvSpPr>
        <p:spPr>
          <a:xfrm>
            <a:off x="1905000" y="31242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04" name="Google Shape;304;p24"/>
          <p:cNvSpPr txBox="1"/>
          <p:nvPr/>
        </p:nvSpPr>
        <p:spPr>
          <a:xfrm>
            <a:off x="2205038" y="33528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/>
          </a:p>
        </p:txBody>
      </p:sp>
      <p:sp>
        <p:nvSpPr>
          <p:cNvPr id="305" name="Google Shape;305;p24"/>
          <p:cNvSpPr txBox="1"/>
          <p:nvPr/>
        </p:nvSpPr>
        <p:spPr>
          <a:xfrm>
            <a:off x="3505200" y="31242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•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06" name="Google Shape;306;p24"/>
          <p:cNvSpPr txBox="1"/>
          <p:nvPr/>
        </p:nvSpPr>
        <p:spPr>
          <a:xfrm>
            <a:off x="3805238" y="33528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/>
          </a:p>
        </p:txBody>
      </p:sp>
      <p:sp>
        <p:nvSpPr>
          <p:cNvPr id="307" name="Google Shape;307;p24"/>
          <p:cNvSpPr txBox="1"/>
          <p:nvPr/>
        </p:nvSpPr>
        <p:spPr>
          <a:xfrm>
            <a:off x="4302125" y="3124200"/>
            <a:ext cx="1019175" cy="96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    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08" name="Google Shape;308;p24"/>
          <p:cNvSpPr txBox="1"/>
          <p:nvPr/>
        </p:nvSpPr>
        <p:spPr>
          <a:xfrm>
            <a:off x="4602163" y="33528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/>
          </a:p>
        </p:txBody>
      </p:sp>
      <p:sp>
        <p:nvSpPr>
          <p:cNvPr id="309" name="Google Shape;309;p24"/>
          <p:cNvSpPr txBox="1"/>
          <p:nvPr/>
        </p:nvSpPr>
        <p:spPr>
          <a:xfrm>
            <a:off x="5732463" y="3125788"/>
            <a:ext cx="1019175" cy="963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10" name="Google Shape;310;p24"/>
          <p:cNvSpPr txBox="1"/>
          <p:nvPr/>
        </p:nvSpPr>
        <p:spPr>
          <a:xfrm>
            <a:off x="6032500" y="3354388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/>
          </a:p>
        </p:txBody>
      </p:sp>
      <p:sp>
        <p:nvSpPr>
          <p:cNvPr id="311" name="Google Shape;311;p24"/>
          <p:cNvSpPr txBox="1"/>
          <p:nvPr/>
        </p:nvSpPr>
        <p:spPr>
          <a:xfrm>
            <a:off x="6529388" y="3125788"/>
            <a:ext cx="1019175" cy="963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     •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</a:t>
            </a:r>
            <a:r>
              <a:rPr lang="en-US" sz="140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r>
              <a:rPr lang="en-US" sz="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•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12" name="Google Shape;312;p24"/>
          <p:cNvSpPr txBox="1"/>
          <p:nvPr/>
        </p:nvSpPr>
        <p:spPr>
          <a:xfrm>
            <a:off x="6829425" y="3354388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/>
          </a:p>
        </p:txBody>
      </p:sp>
      <p:cxnSp>
        <p:nvCxnSpPr>
          <p:cNvPr id="313" name="Google Shape;313;p24"/>
          <p:cNvCxnSpPr/>
          <p:nvPr/>
        </p:nvCxnSpPr>
        <p:spPr>
          <a:xfrm>
            <a:off x="6503988" y="3536950"/>
            <a:ext cx="29845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4" name="Google Shape;314;p24"/>
          <p:cNvCxnSpPr/>
          <p:nvPr/>
        </p:nvCxnSpPr>
        <p:spPr>
          <a:xfrm>
            <a:off x="6505575" y="3613150"/>
            <a:ext cx="29845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5" name="Google Shape;315;p24"/>
          <p:cNvSpPr txBox="1"/>
          <p:nvPr/>
        </p:nvSpPr>
        <p:spPr>
          <a:xfrm>
            <a:off x="615950" y="4103688"/>
            <a:ext cx="2562225" cy="58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Several non-metals join to form diatomic molecules</a:t>
            </a:r>
            <a:endParaRPr/>
          </a:p>
        </p:txBody>
      </p:sp>
      <p:sp>
        <p:nvSpPr>
          <p:cNvPr id="316" name="Google Shape;316;p24"/>
          <p:cNvSpPr txBox="1"/>
          <p:nvPr/>
        </p:nvSpPr>
        <p:spPr>
          <a:xfrm>
            <a:off x="3267075" y="4103688"/>
            <a:ext cx="2317750" cy="8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Valence electrons are shared, here in two pairs!</a:t>
            </a:r>
            <a:endParaRPr/>
          </a:p>
        </p:txBody>
      </p:sp>
      <p:sp>
        <p:nvSpPr>
          <p:cNvPr id="317" name="Google Shape;317;p24"/>
          <p:cNvSpPr txBox="1"/>
          <p:nvPr/>
        </p:nvSpPr>
        <p:spPr>
          <a:xfrm>
            <a:off x="5494338" y="4116388"/>
            <a:ext cx="2317750" cy="58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This is drawn as a double bond</a:t>
            </a:r>
            <a:endParaRPr/>
          </a:p>
        </p:txBody>
      </p:sp>
      <p:sp>
        <p:nvSpPr>
          <p:cNvPr id="318" name="Google Shape;318;p24"/>
          <p:cNvSpPr/>
          <p:nvPr/>
        </p:nvSpPr>
        <p:spPr>
          <a:xfrm>
            <a:off x="228600" y="1371600"/>
            <a:ext cx="8915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imes"/>
              <a:buChar char="•"/>
            </a:pPr>
            <a:r>
              <a:rPr b="1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Diatomic molecules: 2 of the same element are bonded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imes"/>
              <a:buChar char="•"/>
            </a:pPr>
            <a:r>
              <a:rPr b="1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Eg. Cl</a:t>
            </a:r>
            <a:r>
              <a:rPr b="1" baseline="-25000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b="1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F</a:t>
            </a:r>
            <a:r>
              <a:rPr b="1" baseline="-25000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b="1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O</a:t>
            </a:r>
            <a:r>
              <a:rPr b="1" baseline="-25000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b="1" lang="en-US"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etc..</a:t>
            </a:r>
            <a:endParaRPr b="1" sz="2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9" name="Google Shape;319;p24"/>
          <p:cNvSpPr/>
          <p:nvPr/>
        </p:nvSpPr>
        <p:spPr>
          <a:xfrm>
            <a:off x="2590800" y="6019800"/>
            <a:ext cx="30480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Take the Section 4.1 Quiz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5"/>
          <p:cNvSpPr txBox="1"/>
          <p:nvPr>
            <p:ph type="title"/>
          </p:nvPr>
        </p:nvSpPr>
        <p:spPr>
          <a:xfrm>
            <a:off x="381000" y="381000"/>
            <a:ext cx="74676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Things to note…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325" name="Google Shape;325;p25"/>
          <p:cNvSpPr txBox="1"/>
          <p:nvPr>
            <p:ph idx="1" type="body"/>
          </p:nvPr>
        </p:nvSpPr>
        <p:spPr>
          <a:xfrm>
            <a:off x="457200" y="10668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Every electron wants to have a full </a:t>
            </a:r>
            <a:r>
              <a:rPr b="0" i="0" lang="en-US" sz="24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outer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orbit – then they are stable – so…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if an electron has it’s 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orbit full and stable – it will have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valence e-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an electron has it’s 2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, or 3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orbit full and stable – it will have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8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valence e- (we call that a </a:t>
            </a:r>
            <a:r>
              <a:rPr b="1" i="0" lang="en-US" sz="24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Stable octet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)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Everything wants to bind together to get a maximum of 8 valence e- shared between them</a:t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6"/>
          <p:cNvSpPr txBox="1"/>
          <p:nvPr>
            <p:ph type="title"/>
          </p:nvPr>
        </p:nvSpPr>
        <p:spPr>
          <a:xfrm>
            <a:off x="457200" y="457200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2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CovAlent Compounds</a:t>
            </a:r>
            <a:br>
              <a:rPr b="0" i="0" lang="en-US" sz="32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</a:br>
            <a:endParaRPr b="0" i="0" sz="32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331" name="Google Shape;331;p26"/>
          <p:cNvSpPr txBox="1"/>
          <p:nvPr/>
        </p:nvSpPr>
        <p:spPr>
          <a:xfrm>
            <a:off x="1143000" y="20032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2" name="Google Shape;332;p26"/>
          <p:cNvSpPr/>
          <p:nvPr/>
        </p:nvSpPr>
        <p:spPr>
          <a:xfrm>
            <a:off x="1447800" y="19270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3" name="Google Shape;333;p26"/>
          <p:cNvSpPr/>
          <p:nvPr/>
        </p:nvSpPr>
        <p:spPr>
          <a:xfrm>
            <a:off x="914400" y="22318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4" name="Google Shape;334;p26"/>
          <p:cNvSpPr/>
          <p:nvPr/>
        </p:nvSpPr>
        <p:spPr>
          <a:xfrm>
            <a:off x="1676400" y="22318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5" name="Google Shape;335;p26"/>
          <p:cNvSpPr/>
          <p:nvPr/>
        </p:nvSpPr>
        <p:spPr>
          <a:xfrm>
            <a:off x="1676400" y="24604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6" name="Google Shape;336;p26"/>
          <p:cNvSpPr/>
          <p:nvPr/>
        </p:nvSpPr>
        <p:spPr>
          <a:xfrm>
            <a:off x="1143000" y="26890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7" name="Google Shape;337;p26"/>
          <p:cNvSpPr/>
          <p:nvPr/>
        </p:nvSpPr>
        <p:spPr>
          <a:xfrm>
            <a:off x="1219200" y="19270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8" name="Google Shape;338;p26"/>
          <p:cNvSpPr/>
          <p:nvPr/>
        </p:nvSpPr>
        <p:spPr>
          <a:xfrm>
            <a:off x="914400" y="24604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9" name="Google Shape;339;p26"/>
          <p:cNvSpPr txBox="1"/>
          <p:nvPr/>
        </p:nvSpPr>
        <p:spPr>
          <a:xfrm>
            <a:off x="2133600" y="1774686"/>
            <a:ext cx="6096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endParaRPr sz="6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0" name="Google Shape;340;p26"/>
          <p:cNvSpPr txBox="1"/>
          <p:nvPr/>
        </p:nvSpPr>
        <p:spPr>
          <a:xfrm>
            <a:off x="3124200" y="19270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1" name="Google Shape;341;p26"/>
          <p:cNvSpPr/>
          <p:nvPr/>
        </p:nvSpPr>
        <p:spPr>
          <a:xfrm>
            <a:off x="2895600" y="2155686"/>
            <a:ext cx="152400" cy="152400"/>
          </a:xfrm>
          <a:prstGeom prst="ellipse">
            <a:avLst/>
          </a:prstGeom>
          <a:solidFill>
            <a:srgbClr val="00B05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2" name="Google Shape;342;p26"/>
          <p:cNvSpPr txBox="1"/>
          <p:nvPr/>
        </p:nvSpPr>
        <p:spPr>
          <a:xfrm>
            <a:off x="3886200" y="1981200"/>
            <a:ext cx="685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→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3" name="Google Shape;343;p26"/>
          <p:cNvSpPr txBox="1"/>
          <p:nvPr/>
        </p:nvSpPr>
        <p:spPr>
          <a:xfrm>
            <a:off x="5715000" y="19270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4" name="Google Shape;344;p26"/>
          <p:cNvSpPr/>
          <p:nvPr/>
        </p:nvSpPr>
        <p:spPr>
          <a:xfrm>
            <a:off x="6019800" y="18508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5" name="Google Shape;345;p26"/>
          <p:cNvSpPr/>
          <p:nvPr/>
        </p:nvSpPr>
        <p:spPr>
          <a:xfrm>
            <a:off x="5486400" y="21556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6" name="Google Shape;346;p26"/>
          <p:cNvSpPr/>
          <p:nvPr/>
        </p:nvSpPr>
        <p:spPr>
          <a:xfrm>
            <a:off x="6248400" y="21556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7" name="Google Shape;347;p26"/>
          <p:cNvSpPr/>
          <p:nvPr/>
        </p:nvSpPr>
        <p:spPr>
          <a:xfrm>
            <a:off x="6248400" y="23842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8" name="Google Shape;348;p26"/>
          <p:cNvSpPr/>
          <p:nvPr/>
        </p:nvSpPr>
        <p:spPr>
          <a:xfrm>
            <a:off x="6019800" y="26128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9" name="Google Shape;349;p26"/>
          <p:cNvSpPr/>
          <p:nvPr/>
        </p:nvSpPr>
        <p:spPr>
          <a:xfrm>
            <a:off x="5791200" y="18508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0" name="Google Shape;350;p26"/>
          <p:cNvSpPr/>
          <p:nvPr/>
        </p:nvSpPr>
        <p:spPr>
          <a:xfrm>
            <a:off x="5791200" y="26128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1" name="Google Shape;351;p26"/>
          <p:cNvSpPr txBox="1"/>
          <p:nvPr/>
        </p:nvSpPr>
        <p:spPr>
          <a:xfrm>
            <a:off x="4800600" y="19270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2" name="Google Shape;352;p26"/>
          <p:cNvSpPr/>
          <p:nvPr/>
        </p:nvSpPr>
        <p:spPr>
          <a:xfrm>
            <a:off x="5486400" y="2384286"/>
            <a:ext cx="152400" cy="152400"/>
          </a:xfrm>
          <a:prstGeom prst="ellipse">
            <a:avLst/>
          </a:prstGeom>
          <a:solidFill>
            <a:srgbClr val="00B05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3" name="Google Shape;353;p26"/>
          <p:cNvSpPr/>
          <p:nvPr/>
        </p:nvSpPr>
        <p:spPr>
          <a:xfrm>
            <a:off x="990600" y="1850886"/>
            <a:ext cx="838200" cy="304800"/>
          </a:xfrm>
          <a:prstGeom prst="rect">
            <a:avLst/>
          </a:prstGeom>
          <a:noFill/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4" name="Google Shape;354;p26"/>
          <p:cNvSpPr/>
          <p:nvPr/>
        </p:nvSpPr>
        <p:spPr>
          <a:xfrm>
            <a:off x="990600" y="2612886"/>
            <a:ext cx="838200" cy="304800"/>
          </a:xfrm>
          <a:prstGeom prst="rect">
            <a:avLst/>
          </a:prstGeom>
          <a:noFill/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5" name="Google Shape;355;p26"/>
          <p:cNvSpPr txBox="1"/>
          <p:nvPr/>
        </p:nvSpPr>
        <p:spPr>
          <a:xfrm>
            <a:off x="228600" y="2003286"/>
            <a:ext cx="609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1.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6" name="Google Shape;356;p26"/>
          <p:cNvSpPr txBox="1"/>
          <p:nvPr/>
        </p:nvSpPr>
        <p:spPr>
          <a:xfrm>
            <a:off x="228600" y="3298686"/>
            <a:ext cx="609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2.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7" name="Google Shape;357;p26"/>
          <p:cNvSpPr txBox="1"/>
          <p:nvPr/>
        </p:nvSpPr>
        <p:spPr>
          <a:xfrm>
            <a:off x="990600" y="3298686"/>
            <a:ext cx="990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8" name="Google Shape;358;p26"/>
          <p:cNvSpPr/>
          <p:nvPr/>
        </p:nvSpPr>
        <p:spPr>
          <a:xfrm>
            <a:off x="1219200" y="39844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9" name="Google Shape;359;p26"/>
          <p:cNvSpPr/>
          <p:nvPr/>
        </p:nvSpPr>
        <p:spPr>
          <a:xfrm>
            <a:off x="1295400" y="32986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0" name="Google Shape;360;p26"/>
          <p:cNvSpPr/>
          <p:nvPr/>
        </p:nvSpPr>
        <p:spPr>
          <a:xfrm>
            <a:off x="838200" y="36034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1" name="Google Shape;361;p26"/>
          <p:cNvSpPr/>
          <p:nvPr/>
        </p:nvSpPr>
        <p:spPr>
          <a:xfrm>
            <a:off x="1600200" y="35272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2" name="Google Shape;362;p26"/>
          <p:cNvSpPr/>
          <p:nvPr/>
        </p:nvSpPr>
        <p:spPr>
          <a:xfrm>
            <a:off x="1066800" y="32986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3" name="Google Shape;363;p26"/>
          <p:cNvSpPr txBox="1"/>
          <p:nvPr/>
        </p:nvSpPr>
        <p:spPr>
          <a:xfrm>
            <a:off x="2209800" y="3146286"/>
            <a:ext cx="6096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endParaRPr sz="6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4" name="Google Shape;364;p26"/>
          <p:cNvSpPr txBox="1"/>
          <p:nvPr/>
        </p:nvSpPr>
        <p:spPr>
          <a:xfrm>
            <a:off x="3886200" y="3298686"/>
            <a:ext cx="685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→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5" name="Google Shape;365;p26"/>
          <p:cNvSpPr txBox="1"/>
          <p:nvPr/>
        </p:nvSpPr>
        <p:spPr>
          <a:xfrm>
            <a:off x="3124200" y="32986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6" name="Google Shape;366;p26"/>
          <p:cNvSpPr/>
          <p:nvPr/>
        </p:nvSpPr>
        <p:spPr>
          <a:xfrm>
            <a:off x="2895600" y="3527286"/>
            <a:ext cx="152400" cy="152400"/>
          </a:xfrm>
          <a:prstGeom prst="ellipse">
            <a:avLst/>
          </a:prstGeom>
          <a:solidFill>
            <a:srgbClr val="00B05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7" name="Google Shape;367;p26"/>
          <p:cNvSpPr txBox="1"/>
          <p:nvPr/>
        </p:nvSpPr>
        <p:spPr>
          <a:xfrm>
            <a:off x="5486400" y="3222486"/>
            <a:ext cx="990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8" name="Google Shape;368;p26"/>
          <p:cNvSpPr/>
          <p:nvPr/>
        </p:nvSpPr>
        <p:spPr>
          <a:xfrm>
            <a:off x="5867400" y="32224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9" name="Google Shape;369;p26"/>
          <p:cNvSpPr/>
          <p:nvPr/>
        </p:nvSpPr>
        <p:spPr>
          <a:xfrm>
            <a:off x="5638800" y="32224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0" name="Google Shape;370;p26"/>
          <p:cNvSpPr/>
          <p:nvPr/>
        </p:nvSpPr>
        <p:spPr>
          <a:xfrm>
            <a:off x="6019800" y="3603486"/>
            <a:ext cx="304800" cy="45719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1" name="Google Shape;371;p26"/>
          <p:cNvSpPr txBox="1"/>
          <p:nvPr/>
        </p:nvSpPr>
        <p:spPr>
          <a:xfrm>
            <a:off x="4800600" y="32986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2" name="Google Shape;372;p26"/>
          <p:cNvSpPr txBox="1"/>
          <p:nvPr/>
        </p:nvSpPr>
        <p:spPr>
          <a:xfrm>
            <a:off x="6248400" y="32224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3" name="Google Shape;373;p26"/>
          <p:cNvSpPr txBox="1"/>
          <p:nvPr/>
        </p:nvSpPr>
        <p:spPr>
          <a:xfrm>
            <a:off x="5486400" y="39082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4" name="Google Shape;374;p26"/>
          <p:cNvSpPr txBox="1"/>
          <p:nvPr/>
        </p:nvSpPr>
        <p:spPr>
          <a:xfrm>
            <a:off x="228600" y="4953000"/>
            <a:ext cx="609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3.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5" name="Google Shape;375;p26"/>
          <p:cNvSpPr txBox="1"/>
          <p:nvPr/>
        </p:nvSpPr>
        <p:spPr>
          <a:xfrm>
            <a:off x="2209800" y="4645223"/>
            <a:ext cx="6096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endParaRPr sz="6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6" name="Google Shape;376;p26"/>
          <p:cNvSpPr txBox="1"/>
          <p:nvPr/>
        </p:nvSpPr>
        <p:spPr>
          <a:xfrm>
            <a:off x="3886200" y="4876800"/>
            <a:ext cx="685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→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7" name="Google Shape;377;p26"/>
          <p:cNvSpPr txBox="1"/>
          <p:nvPr/>
        </p:nvSpPr>
        <p:spPr>
          <a:xfrm>
            <a:off x="914400" y="48988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8" name="Google Shape;378;p26"/>
          <p:cNvSpPr txBox="1"/>
          <p:nvPr/>
        </p:nvSpPr>
        <p:spPr>
          <a:xfrm>
            <a:off x="2971800" y="48226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9" name="Google Shape;379;p26"/>
          <p:cNvSpPr/>
          <p:nvPr/>
        </p:nvSpPr>
        <p:spPr>
          <a:xfrm>
            <a:off x="2819400" y="5127486"/>
            <a:ext cx="152400" cy="152400"/>
          </a:xfrm>
          <a:prstGeom prst="ellipse">
            <a:avLst/>
          </a:prstGeom>
          <a:solidFill>
            <a:srgbClr val="00B05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0" name="Google Shape;380;p26"/>
          <p:cNvSpPr/>
          <p:nvPr/>
        </p:nvSpPr>
        <p:spPr>
          <a:xfrm>
            <a:off x="1447800" y="52036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1" name="Google Shape;381;p26"/>
          <p:cNvSpPr/>
          <p:nvPr/>
        </p:nvSpPr>
        <p:spPr>
          <a:xfrm>
            <a:off x="1143000" y="48988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2" name="Google Shape;382;p26"/>
          <p:cNvSpPr/>
          <p:nvPr/>
        </p:nvSpPr>
        <p:spPr>
          <a:xfrm>
            <a:off x="1143000" y="55084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3" name="Google Shape;383;p26"/>
          <p:cNvSpPr/>
          <p:nvPr/>
        </p:nvSpPr>
        <p:spPr>
          <a:xfrm>
            <a:off x="762000" y="5203686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4" name="Google Shape;384;p26"/>
          <p:cNvSpPr txBox="1"/>
          <p:nvPr/>
        </p:nvSpPr>
        <p:spPr>
          <a:xfrm>
            <a:off x="5410200" y="50512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5" name="Google Shape;385;p26"/>
          <p:cNvSpPr txBox="1"/>
          <p:nvPr/>
        </p:nvSpPr>
        <p:spPr>
          <a:xfrm>
            <a:off x="6096000" y="50292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6" name="Google Shape;386;p26"/>
          <p:cNvSpPr txBox="1"/>
          <p:nvPr/>
        </p:nvSpPr>
        <p:spPr>
          <a:xfrm>
            <a:off x="4572000" y="50292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7" name="Google Shape;387;p26"/>
          <p:cNvSpPr txBox="1"/>
          <p:nvPr/>
        </p:nvSpPr>
        <p:spPr>
          <a:xfrm>
            <a:off x="5410200" y="57912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8" name="Google Shape;388;p26"/>
          <p:cNvSpPr txBox="1"/>
          <p:nvPr/>
        </p:nvSpPr>
        <p:spPr>
          <a:xfrm>
            <a:off x="5410200" y="44196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9" name="Google Shape;389;p26"/>
          <p:cNvSpPr/>
          <p:nvPr/>
        </p:nvSpPr>
        <p:spPr>
          <a:xfrm>
            <a:off x="5334000" y="3603486"/>
            <a:ext cx="304800" cy="45719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0" name="Google Shape;390;p26"/>
          <p:cNvSpPr/>
          <p:nvPr/>
        </p:nvSpPr>
        <p:spPr>
          <a:xfrm>
            <a:off x="5821681" y="3832086"/>
            <a:ext cx="45719" cy="2286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1" name="Google Shape;391;p26"/>
          <p:cNvSpPr/>
          <p:nvPr/>
        </p:nvSpPr>
        <p:spPr>
          <a:xfrm>
            <a:off x="5943600" y="5410200"/>
            <a:ext cx="304800" cy="45719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2" name="Google Shape;392;p26"/>
          <p:cNvSpPr/>
          <p:nvPr/>
        </p:nvSpPr>
        <p:spPr>
          <a:xfrm>
            <a:off x="5181600" y="5410200"/>
            <a:ext cx="304800" cy="45719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3" name="Google Shape;393;p26"/>
          <p:cNvSpPr/>
          <p:nvPr/>
        </p:nvSpPr>
        <p:spPr>
          <a:xfrm>
            <a:off x="5715000" y="5029200"/>
            <a:ext cx="45719" cy="2286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4" name="Google Shape;394;p26"/>
          <p:cNvSpPr/>
          <p:nvPr/>
        </p:nvSpPr>
        <p:spPr>
          <a:xfrm>
            <a:off x="5715000" y="5715000"/>
            <a:ext cx="45719" cy="2286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Ionic Compounds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400" name="Google Shape;400;p27"/>
          <p:cNvSpPr txBox="1"/>
          <p:nvPr/>
        </p:nvSpPr>
        <p:spPr>
          <a:xfrm>
            <a:off x="1143000" y="2003286"/>
            <a:ext cx="1066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Mg</a:t>
            </a:r>
            <a:endParaRPr b="1" sz="36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1" name="Google Shape;401;p27"/>
          <p:cNvSpPr/>
          <p:nvPr/>
        </p:nvSpPr>
        <p:spPr>
          <a:xfrm>
            <a:off x="35052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2" name="Google Shape;402;p27"/>
          <p:cNvSpPr/>
          <p:nvPr/>
        </p:nvSpPr>
        <p:spPr>
          <a:xfrm>
            <a:off x="3733800" y="21336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3" name="Google Shape;403;p27"/>
          <p:cNvSpPr/>
          <p:nvPr/>
        </p:nvSpPr>
        <p:spPr>
          <a:xfrm>
            <a:off x="3733800" y="2362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4" name="Google Shape;404;p27"/>
          <p:cNvSpPr/>
          <p:nvPr/>
        </p:nvSpPr>
        <p:spPr>
          <a:xfrm>
            <a:off x="6400800" y="21336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5" name="Google Shape;405;p27"/>
          <p:cNvSpPr/>
          <p:nvPr/>
        </p:nvSpPr>
        <p:spPr>
          <a:xfrm>
            <a:off x="2971800" y="2209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6" name="Google Shape;406;p27"/>
          <p:cNvSpPr/>
          <p:nvPr/>
        </p:nvSpPr>
        <p:spPr>
          <a:xfrm>
            <a:off x="32766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7" name="Google Shape;407;p27"/>
          <p:cNvSpPr/>
          <p:nvPr/>
        </p:nvSpPr>
        <p:spPr>
          <a:xfrm>
            <a:off x="15240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8" name="Google Shape;408;p27"/>
          <p:cNvSpPr txBox="1"/>
          <p:nvPr/>
        </p:nvSpPr>
        <p:spPr>
          <a:xfrm>
            <a:off x="2133600" y="1774686"/>
            <a:ext cx="6096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endParaRPr sz="6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9" name="Google Shape;409;p27"/>
          <p:cNvSpPr txBox="1"/>
          <p:nvPr/>
        </p:nvSpPr>
        <p:spPr>
          <a:xfrm>
            <a:off x="3124200" y="1927086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0" name="Google Shape;410;p27"/>
          <p:cNvSpPr txBox="1"/>
          <p:nvPr/>
        </p:nvSpPr>
        <p:spPr>
          <a:xfrm>
            <a:off x="3886200" y="1981200"/>
            <a:ext cx="685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→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1" name="Google Shape;411;p27"/>
          <p:cNvSpPr txBox="1"/>
          <p:nvPr/>
        </p:nvSpPr>
        <p:spPr>
          <a:xfrm>
            <a:off x="5791200" y="19050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2" name="Google Shape;412;p27"/>
          <p:cNvSpPr txBox="1"/>
          <p:nvPr/>
        </p:nvSpPr>
        <p:spPr>
          <a:xfrm>
            <a:off x="4648200" y="1981200"/>
            <a:ext cx="838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Mg</a:t>
            </a:r>
            <a:endParaRPr b="1" sz="32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3" name="Google Shape;413;p27"/>
          <p:cNvSpPr txBox="1"/>
          <p:nvPr/>
        </p:nvSpPr>
        <p:spPr>
          <a:xfrm>
            <a:off x="228600" y="2003286"/>
            <a:ext cx="609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1.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4" name="Google Shape;414;p27"/>
          <p:cNvSpPr/>
          <p:nvPr/>
        </p:nvSpPr>
        <p:spPr>
          <a:xfrm>
            <a:off x="1981200" y="2286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5" name="Google Shape;415;p27"/>
          <p:cNvSpPr/>
          <p:nvPr/>
        </p:nvSpPr>
        <p:spPr>
          <a:xfrm>
            <a:off x="4648200" y="1981200"/>
            <a:ext cx="838200" cy="609600"/>
          </a:xfrm>
          <a:prstGeom prst="bracketPair">
            <a:avLst/>
          </a:prstGeom>
          <a:noFill/>
          <a:ln cap="flat" cmpd="sng" w="12700">
            <a:solidFill>
              <a:srgbClr val="FF680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6" name="Google Shape;416;p27"/>
          <p:cNvSpPr/>
          <p:nvPr/>
        </p:nvSpPr>
        <p:spPr>
          <a:xfrm>
            <a:off x="5562600" y="1981200"/>
            <a:ext cx="1066800" cy="685800"/>
          </a:xfrm>
          <a:prstGeom prst="bracketPair">
            <a:avLst/>
          </a:prstGeom>
          <a:noFill/>
          <a:ln cap="flat" cmpd="sng" w="12700">
            <a:solidFill>
              <a:srgbClr val="FF680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7" name="Google Shape;417;p27"/>
          <p:cNvSpPr/>
          <p:nvPr/>
        </p:nvSpPr>
        <p:spPr>
          <a:xfrm>
            <a:off x="3352800" y="2590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8" name="Google Shape;418;p27"/>
          <p:cNvSpPr/>
          <p:nvPr/>
        </p:nvSpPr>
        <p:spPr>
          <a:xfrm>
            <a:off x="6172200" y="2590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9" name="Google Shape;419;p27"/>
          <p:cNvSpPr/>
          <p:nvPr/>
        </p:nvSpPr>
        <p:spPr>
          <a:xfrm>
            <a:off x="5943600" y="2590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0" name="Google Shape;420;p27"/>
          <p:cNvSpPr/>
          <p:nvPr/>
        </p:nvSpPr>
        <p:spPr>
          <a:xfrm>
            <a:off x="6400800" y="2362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1" name="Google Shape;421;p27"/>
          <p:cNvSpPr/>
          <p:nvPr/>
        </p:nvSpPr>
        <p:spPr>
          <a:xfrm>
            <a:off x="61722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2" name="Google Shape;422;p27"/>
          <p:cNvSpPr/>
          <p:nvPr/>
        </p:nvSpPr>
        <p:spPr>
          <a:xfrm>
            <a:off x="59436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3" name="Google Shape;423;p27"/>
          <p:cNvSpPr/>
          <p:nvPr/>
        </p:nvSpPr>
        <p:spPr>
          <a:xfrm>
            <a:off x="5638800" y="21336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4" name="Google Shape;424;p27"/>
          <p:cNvSpPr/>
          <p:nvPr/>
        </p:nvSpPr>
        <p:spPr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5" name="Google Shape;425;p27"/>
          <p:cNvSpPr txBox="1"/>
          <p:nvPr/>
        </p:nvSpPr>
        <p:spPr>
          <a:xfrm>
            <a:off x="5257800" y="1600200"/>
            <a:ext cx="533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2+</a:t>
            </a:r>
            <a:endParaRPr b="1"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6" name="Google Shape;426;p27"/>
          <p:cNvSpPr txBox="1"/>
          <p:nvPr/>
        </p:nvSpPr>
        <p:spPr>
          <a:xfrm>
            <a:off x="6477000" y="1600200"/>
            <a:ext cx="533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2-</a:t>
            </a:r>
            <a:endParaRPr b="1"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8"/>
          <p:cNvSpPr txBox="1"/>
          <p:nvPr>
            <p:ph type="title"/>
          </p:nvPr>
        </p:nvSpPr>
        <p:spPr>
          <a:xfrm>
            <a:off x="457200" y="304800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Diatomic Compounds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432" name="Google Shape;432;p28"/>
          <p:cNvSpPr txBox="1"/>
          <p:nvPr/>
        </p:nvSpPr>
        <p:spPr>
          <a:xfrm>
            <a:off x="2133600" y="1774686"/>
            <a:ext cx="6096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+</a:t>
            </a:r>
            <a:endParaRPr sz="6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3" name="Google Shape;433;p28"/>
          <p:cNvSpPr txBox="1"/>
          <p:nvPr/>
        </p:nvSpPr>
        <p:spPr>
          <a:xfrm>
            <a:off x="3886200" y="1981200"/>
            <a:ext cx="685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→</a:t>
            </a:r>
            <a:endParaRPr sz="40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4" name="Google Shape;434;p28"/>
          <p:cNvSpPr txBox="1"/>
          <p:nvPr/>
        </p:nvSpPr>
        <p:spPr>
          <a:xfrm>
            <a:off x="1143000" y="19812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5" name="Google Shape;435;p28"/>
          <p:cNvSpPr/>
          <p:nvPr/>
        </p:nvSpPr>
        <p:spPr>
          <a:xfrm>
            <a:off x="14478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6" name="Google Shape;436;p28"/>
          <p:cNvSpPr/>
          <p:nvPr/>
        </p:nvSpPr>
        <p:spPr>
          <a:xfrm>
            <a:off x="914400" y="2209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7" name="Google Shape;437;p28"/>
          <p:cNvSpPr/>
          <p:nvPr/>
        </p:nvSpPr>
        <p:spPr>
          <a:xfrm>
            <a:off x="1676400" y="2209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8" name="Google Shape;438;p28"/>
          <p:cNvSpPr/>
          <p:nvPr/>
        </p:nvSpPr>
        <p:spPr>
          <a:xfrm>
            <a:off x="1676400" y="2438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9" name="Google Shape;439;p28"/>
          <p:cNvSpPr/>
          <p:nvPr/>
        </p:nvSpPr>
        <p:spPr>
          <a:xfrm>
            <a:off x="1143000" y="2667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0" name="Google Shape;440;p28"/>
          <p:cNvSpPr/>
          <p:nvPr/>
        </p:nvSpPr>
        <p:spPr>
          <a:xfrm>
            <a:off x="12192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1" name="Google Shape;441;p28"/>
          <p:cNvSpPr/>
          <p:nvPr/>
        </p:nvSpPr>
        <p:spPr>
          <a:xfrm>
            <a:off x="914400" y="2438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2" name="Google Shape;442;p28"/>
          <p:cNvSpPr txBox="1"/>
          <p:nvPr/>
        </p:nvSpPr>
        <p:spPr>
          <a:xfrm>
            <a:off x="3048000" y="19812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3" name="Google Shape;443;p28"/>
          <p:cNvSpPr/>
          <p:nvPr/>
        </p:nvSpPr>
        <p:spPr>
          <a:xfrm>
            <a:off x="33528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4" name="Google Shape;444;p28"/>
          <p:cNvSpPr/>
          <p:nvPr/>
        </p:nvSpPr>
        <p:spPr>
          <a:xfrm>
            <a:off x="2819400" y="2209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5" name="Google Shape;445;p28"/>
          <p:cNvSpPr/>
          <p:nvPr/>
        </p:nvSpPr>
        <p:spPr>
          <a:xfrm>
            <a:off x="3581400" y="2209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6" name="Google Shape;446;p28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7" name="Google Shape;447;p28"/>
          <p:cNvSpPr/>
          <p:nvPr/>
        </p:nvSpPr>
        <p:spPr>
          <a:xfrm>
            <a:off x="3048000" y="2667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8" name="Google Shape;448;p28"/>
          <p:cNvSpPr/>
          <p:nvPr/>
        </p:nvSpPr>
        <p:spPr>
          <a:xfrm>
            <a:off x="3124200" y="1905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9" name="Google Shape;449;p28"/>
          <p:cNvSpPr/>
          <p:nvPr/>
        </p:nvSpPr>
        <p:spPr>
          <a:xfrm>
            <a:off x="2819400" y="2438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0" name="Google Shape;450;p28"/>
          <p:cNvSpPr txBox="1"/>
          <p:nvPr/>
        </p:nvSpPr>
        <p:spPr>
          <a:xfrm>
            <a:off x="5181600" y="20574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1" name="Google Shape;451;p28"/>
          <p:cNvSpPr/>
          <p:nvPr/>
        </p:nvSpPr>
        <p:spPr>
          <a:xfrm>
            <a:off x="5486400" y="1981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2" name="Google Shape;452;p28"/>
          <p:cNvSpPr/>
          <p:nvPr/>
        </p:nvSpPr>
        <p:spPr>
          <a:xfrm>
            <a:off x="5257800" y="2743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3" name="Google Shape;453;p28"/>
          <p:cNvSpPr/>
          <p:nvPr/>
        </p:nvSpPr>
        <p:spPr>
          <a:xfrm>
            <a:off x="5257800" y="1981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4" name="Google Shape;454;p28"/>
          <p:cNvSpPr txBox="1"/>
          <p:nvPr/>
        </p:nvSpPr>
        <p:spPr>
          <a:xfrm>
            <a:off x="6248400" y="20574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5" name="Google Shape;455;p28"/>
          <p:cNvSpPr/>
          <p:nvPr/>
        </p:nvSpPr>
        <p:spPr>
          <a:xfrm>
            <a:off x="6553200" y="1981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6" name="Google Shape;456;p28"/>
          <p:cNvSpPr/>
          <p:nvPr/>
        </p:nvSpPr>
        <p:spPr>
          <a:xfrm>
            <a:off x="5715000" y="2362200"/>
            <a:ext cx="457200" cy="762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7" name="Google Shape;457;p28"/>
          <p:cNvSpPr/>
          <p:nvPr/>
        </p:nvSpPr>
        <p:spPr>
          <a:xfrm>
            <a:off x="6324600" y="2743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8" name="Google Shape;458;p28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9" name="Google Shape;459;p28"/>
          <p:cNvSpPr/>
          <p:nvPr/>
        </p:nvSpPr>
        <p:spPr>
          <a:xfrm>
            <a:off x="5486400" y="2743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60" name="Google Shape;460;p28"/>
          <p:cNvSpPr/>
          <p:nvPr/>
        </p:nvSpPr>
        <p:spPr>
          <a:xfrm>
            <a:off x="6553200" y="2743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61" name="Google Shape;461;p28"/>
          <p:cNvSpPr txBox="1"/>
          <p:nvPr/>
        </p:nvSpPr>
        <p:spPr>
          <a:xfrm>
            <a:off x="685800" y="3429000"/>
            <a:ext cx="76962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Remember to show the difference between a bonding pair and a lone pair.</a:t>
            </a:r>
            <a:endParaRPr sz="2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62" name="Google Shape;462;p28"/>
          <p:cNvSpPr/>
          <p:nvPr/>
        </p:nvSpPr>
        <p:spPr>
          <a:xfrm>
            <a:off x="5070231" y="2282517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63" name="Google Shape;463;p28"/>
          <p:cNvSpPr/>
          <p:nvPr/>
        </p:nvSpPr>
        <p:spPr>
          <a:xfrm>
            <a:off x="5070231" y="2508738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64" name="Google Shape;464;p28"/>
          <p:cNvSpPr/>
          <p:nvPr/>
        </p:nvSpPr>
        <p:spPr>
          <a:xfrm>
            <a:off x="6858000" y="2286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65" name="Google Shape;465;p28"/>
          <p:cNvSpPr/>
          <p:nvPr/>
        </p:nvSpPr>
        <p:spPr>
          <a:xfrm>
            <a:off x="6904892" y="2530824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Lewis Dot Diagrams…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150" name="Google Shape;150;p14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Bohr had one way of depicting the atom and it’s sub atomic particles (p+, n, and e-).  But another man, </a:t>
            </a:r>
            <a:r>
              <a:rPr b="1" i="0" lang="en-US" sz="24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Gilbert Lewis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used a different model, and he only showed the valence e- in it.  His model is called the </a:t>
            </a:r>
            <a:r>
              <a:rPr b="1" i="0" lang="en-US" sz="2400" u="sng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dot diagram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He put dots around the symbols so that we can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the valence electrons for the elements (we can easily see which e- are going to react) </a:t>
            </a:r>
            <a:endParaRPr/>
          </a:p>
          <a:p>
            <a:pPr indent="-16764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hyperphysics.phy-astr.gsu.edu/hbase/pertab/imgper/econfig.gif" id="155" name="Google Shape;15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28600"/>
            <a:ext cx="8237591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5"/>
          <p:cNvSpPr txBox="1"/>
          <p:nvPr/>
        </p:nvSpPr>
        <p:spPr>
          <a:xfrm>
            <a:off x="685800" y="5029200"/>
            <a:ext cx="74676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red dots show you the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VALENCE ELECTRONS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 each element’s atoms</a:t>
            </a:r>
            <a:endParaRPr sz="32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Lewis Dot Structures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pic>
        <p:nvPicPr>
          <p:cNvPr descr="http://hyperphysics.phy-astr.gsu.edu/hbase/pertab/imgper/perlewis.gif" id="162" name="Google Shape;16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90600"/>
            <a:ext cx="9144000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 txBox="1"/>
          <p:nvPr>
            <p:ph type="title"/>
          </p:nvPr>
        </p:nvSpPr>
        <p:spPr>
          <a:xfrm>
            <a:off x="762000" y="304800"/>
            <a:ext cx="7467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Schoolbook"/>
              <a:buNone/>
            </a:pPr>
            <a:r>
              <a:rPr b="0" i="0" lang="en-US" sz="27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See the difference??...</a:t>
            </a:r>
            <a:br>
              <a:rPr b="0" i="0" lang="en-US" sz="27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b="0" i="0" lang="en-US" sz="27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just shows the valence e-</a:t>
            </a:r>
            <a:endParaRPr b="0" i="0" sz="2700" u="none" cap="small" strike="noStrike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1600200" y="2286000"/>
            <a:ext cx="1295400" cy="1143000"/>
          </a:xfrm>
          <a:prstGeom prst="ellipse">
            <a:avLst/>
          </a:prstGeom>
          <a:solidFill>
            <a:srgbClr val="DBDFE2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1752600" y="2362200"/>
            <a:ext cx="12954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P: 11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N:12</a:t>
            </a:r>
            <a:endParaRPr sz="32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1371600" y="2057400"/>
            <a:ext cx="1752600" cy="1600200"/>
          </a:xfrm>
          <a:prstGeom prst="ellipse">
            <a:avLst/>
          </a:prstGeom>
          <a:noFill/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1" name="Google Shape;171;p17"/>
          <p:cNvSpPr/>
          <p:nvPr/>
        </p:nvSpPr>
        <p:spPr>
          <a:xfrm>
            <a:off x="1066800" y="1752600"/>
            <a:ext cx="2362200" cy="2209800"/>
          </a:xfrm>
          <a:prstGeom prst="ellipse">
            <a:avLst/>
          </a:prstGeom>
          <a:noFill/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2" name="Google Shape;172;p17"/>
          <p:cNvSpPr/>
          <p:nvPr/>
        </p:nvSpPr>
        <p:spPr>
          <a:xfrm>
            <a:off x="762000" y="1524000"/>
            <a:ext cx="2895600" cy="2743200"/>
          </a:xfrm>
          <a:prstGeom prst="ellipse">
            <a:avLst/>
          </a:prstGeom>
          <a:noFill/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2133600" y="1981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22098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1143000" y="3276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3124200" y="2209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12954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9" name="Google Shape;179;p17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3048000" y="3429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1" name="Google Shape;181;p17"/>
          <p:cNvSpPr/>
          <p:nvPr/>
        </p:nvSpPr>
        <p:spPr>
          <a:xfrm>
            <a:off x="1447800" y="1828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2" name="Google Shape;182;p17"/>
          <p:cNvSpPr/>
          <p:nvPr/>
        </p:nvSpPr>
        <p:spPr>
          <a:xfrm>
            <a:off x="1752600" y="1676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2743200" y="1600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4" name="Google Shape;184;p17"/>
          <p:cNvSpPr txBox="1"/>
          <p:nvPr/>
        </p:nvSpPr>
        <p:spPr>
          <a:xfrm>
            <a:off x="762000" y="4419600"/>
            <a:ext cx="28194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Bohr model of Sodium Atom</a:t>
            </a:r>
            <a:endParaRPr sz="28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85" name="Google Shape;185;p17"/>
          <p:cNvSpPr txBox="1"/>
          <p:nvPr/>
        </p:nvSpPr>
        <p:spPr>
          <a:xfrm>
            <a:off x="4800600" y="4419600"/>
            <a:ext cx="28194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Lewis Structure of Sodium Atom</a:t>
            </a:r>
            <a:endParaRPr sz="28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86" name="Google Shape;186;p17"/>
          <p:cNvSpPr txBox="1"/>
          <p:nvPr/>
        </p:nvSpPr>
        <p:spPr>
          <a:xfrm>
            <a:off x="5638800" y="2514600"/>
            <a:ext cx="1143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Na</a:t>
            </a:r>
            <a:endParaRPr sz="48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87" name="Google Shape;187;p17"/>
          <p:cNvSpPr/>
          <p:nvPr/>
        </p:nvSpPr>
        <p:spPr>
          <a:xfrm>
            <a:off x="6019800" y="2286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type="title"/>
          </p:nvPr>
        </p:nvSpPr>
        <p:spPr>
          <a:xfrm>
            <a:off x="457200" y="381000"/>
            <a:ext cx="7467600" cy="8080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Lewis Dot Structures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193" name="Google Shape;193;p18"/>
          <p:cNvSpPr txBox="1"/>
          <p:nvPr>
            <p:ph idx="1" type="body"/>
          </p:nvPr>
        </p:nvSpPr>
        <p:spPr>
          <a:xfrm>
            <a:off x="457200" y="1219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Lewis dot structures are really simple – they are just the valence e- represented as dots around an element. 2 electrons together is called a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lone pair.</a:t>
            </a:r>
            <a:endParaRPr b="1" i="1" sz="2400" u="sng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6764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http://images.google.ca/url?q=http://www.touchspin.com/chem/images/LewisDotDiagram.gif&amp;usg=AFQjCNF0Er1VHWV3eZQ63_3KRmDkKiyhWw" id="194" name="Google Shape;19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399" y="2819400"/>
            <a:ext cx="2775497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8"/>
          <p:cNvSpPr txBox="1"/>
          <p:nvPr/>
        </p:nvSpPr>
        <p:spPr>
          <a:xfrm>
            <a:off x="4038600" y="3505200"/>
            <a:ext cx="44196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The # of valence e- is … 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8 is the # we want – it’s stable – </a:t>
            </a:r>
            <a:r>
              <a:rPr b="1" lang="en-US" sz="2400" u="sng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like a noble gas</a:t>
            </a:r>
            <a:endParaRPr b="1" sz="2400" u="sng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"/>
          <p:cNvSpPr txBox="1"/>
          <p:nvPr>
            <p:ph type="title"/>
          </p:nvPr>
        </p:nvSpPr>
        <p:spPr>
          <a:xfrm>
            <a:off x="457200" y="2286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How to draw …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pic>
        <p:nvPicPr>
          <p:cNvPr descr="http://www.elmhurst.edu/~chm/vchembook/images/201lewis.GIF" id="201" name="Google Shape;20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066800"/>
            <a:ext cx="7130143" cy="53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1" i="0" lang="en-US" sz="30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Try some …</a:t>
            </a:r>
            <a:endParaRPr b="0" i="0" sz="30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207" name="Google Shape;207;p20"/>
          <p:cNvSpPr txBox="1"/>
          <p:nvPr>
            <p:ph idx="1" type="body"/>
          </p:nvPr>
        </p:nvSpPr>
        <p:spPr>
          <a:xfrm>
            <a:off x="381000" y="1143000"/>
            <a:ext cx="8229600" cy="518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Remember, up to 4 e-, you put separately on each side of the symbol, once you get to 5, you have to start pairing up.</a:t>
            </a:r>
            <a:endParaRPr b="1" i="0" sz="8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b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1) Magnesium			2) Nitrogen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b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3) Flourine			4) Argon</a:t>
            </a:r>
            <a:endParaRPr/>
          </a:p>
          <a:p>
            <a:pPr indent="-16764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8" name="Google Shape;208;p20"/>
          <p:cNvSpPr txBox="1"/>
          <p:nvPr/>
        </p:nvSpPr>
        <p:spPr>
          <a:xfrm>
            <a:off x="1676400" y="3429000"/>
            <a:ext cx="990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Mg</a:t>
            </a:r>
            <a:endParaRPr b="1" sz="36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9" name="Google Shape;209;p20"/>
          <p:cNvSpPr txBox="1"/>
          <p:nvPr/>
        </p:nvSpPr>
        <p:spPr>
          <a:xfrm>
            <a:off x="5638800" y="3276600"/>
            <a:ext cx="990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0" name="Google Shape;210;p20"/>
          <p:cNvSpPr txBox="1"/>
          <p:nvPr/>
        </p:nvSpPr>
        <p:spPr>
          <a:xfrm>
            <a:off x="1752600" y="4953000"/>
            <a:ext cx="609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1" name="Google Shape;211;p20"/>
          <p:cNvSpPr txBox="1"/>
          <p:nvPr/>
        </p:nvSpPr>
        <p:spPr>
          <a:xfrm>
            <a:off x="5562600" y="5029200"/>
            <a:ext cx="990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Ar</a:t>
            </a:r>
            <a:endParaRPr b="1" sz="44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2" name="Google Shape;212;p20"/>
          <p:cNvSpPr/>
          <p:nvPr/>
        </p:nvSpPr>
        <p:spPr>
          <a:xfrm>
            <a:off x="2133600" y="32766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3" name="Google Shape;213;p20"/>
          <p:cNvSpPr/>
          <p:nvPr/>
        </p:nvSpPr>
        <p:spPr>
          <a:xfrm>
            <a:off x="2667000" y="3810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4" name="Google Shape;214;p20"/>
          <p:cNvSpPr/>
          <p:nvPr/>
        </p:nvSpPr>
        <p:spPr>
          <a:xfrm>
            <a:off x="2057400" y="4876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5" name="Google Shape;215;p20"/>
          <p:cNvSpPr/>
          <p:nvPr/>
        </p:nvSpPr>
        <p:spPr>
          <a:xfrm>
            <a:off x="1524000" y="51816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6" name="Google Shape;216;p20"/>
          <p:cNvSpPr/>
          <p:nvPr/>
        </p:nvSpPr>
        <p:spPr>
          <a:xfrm>
            <a:off x="2286000" y="51816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7" name="Google Shape;217;p20"/>
          <p:cNvSpPr/>
          <p:nvPr/>
        </p:nvSpPr>
        <p:spPr>
          <a:xfrm>
            <a:off x="5867400" y="3962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8" name="Google Shape;218;p20"/>
          <p:cNvSpPr/>
          <p:nvPr/>
        </p:nvSpPr>
        <p:spPr>
          <a:xfrm>
            <a:off x="2286000" y="5410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9" name="Google Shape;219;p20"/>
          <p:cNvSpPr/>
          <p:nvPr/>
        </p:nvSpPr>
        <p:spPr>
          <a:xfrm>
            <a:off x="5867400" y="32766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0" name="Google Shape;220;p20"/>
          <p:cNvSpPr/>
          <p:nvPr/>
        </p:nvSpPr>
        <p:spPr>
          <a:xfrm>
            <a:off x="5486400" y="3581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1" name="Google Shape;221;p20"/>
          <p:cNvSpPr/>
          <p:nvPr/>
        </p:nvSpPr>
        <p:spPr>
          <a:xfrm>
            <a:off x="6248400" y="3505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2" name="Google Shape;222;p20"/>
          <p:cNvSpPr/>
          <p:nvPr/>
        </p:nvSpPr>
        <p:spPr>
          <a:xfrm>
            <a:off x="1905000" y="5638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3" name="Google Shape;223;p20"/>
          <p:cNvSpPr/>
          <p:nvPr/>
        </p:nvSpPr>
        <p:spPr>
          <a:xfrm>
            <a:off x="6248400" y="3733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4" name="Google Shape;224;p20"/>
          <p:cNvSpPr/>
          <p:nvPr/>
        </p:nvSpPr>
        <p:spPr>
          <a:xfrm>
            <a:off x="1828800" y="4876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5" name="Google Shape;225;p20"/>
          <p:cNvSpPr/>
          <p:nvPr/>
        </p:nvSpPr>
        <p:spPr>
          <a:xfrm>
            <a:off x="1524000" y="5410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6" name="Google Shape;226;p20"/>
          <p:cNvSpPr/>
          <p:nvPr/>
        </p:nvSpPr>
        <p:spPr>
          <a:xfrm>
            <a:off x="5943600" y="4953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7" name="Google Shape;227;p20"/>
          <p:cNvSpPr/>
          <p:nvPr/>
        </p:nvSpPr>
        <p:spPr>
          <a:xfrm>
            <a:off x="5334000" y="5257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8" name="Google Shape;228;p20"/>
          <p:cNvSpPr/>
          <p:nvPr/>
        </p:nvSpPr>
        <p:spPr>
          <a:xfrm>
            <a:off x="6324600" y="52578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29" name="Google Shape;229;p20"/>
          <p:cNvSpPr/>
          <p:nvPr/>
        </p:nvSpPr>
        <p:spPr>
          <a:xfrm>
            <a:off x="6324600" y="5486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0" name="Google Shape;230;p20"/>
          <p:cNvSpPr/>
          <p:nvPr/>
        </p:nvSpPr>
        <p:spPr>
          <a:xfrm>
            <a:off x="5715000" y="5791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1" name="Google Shape;231;p20"/>
          <p:cNvSpPr/>
          <p:nvPr/>
        </p:nvSpPr>
        <p:spPr>
          <a:xfrm>
            <a:off x="5715000" y="49530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2" name="Google Shape;232;p20"/>
          <p:cNvSpPr/>
          <p:nvPr/>
        </p:nvSpPr>
        <p:spPr>
          <a:xfrm>
            <a:off x="5334000" y="54864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3" name="Google Shape;233;p20"/>
          <p:cNvSpPr/>
          <p:nvPr/>
        </p:nvSpPr>
        <p:spPr>
          <a:xfrm>
            <a:off x="5943600" y="5791200"/>
            <a:ext cx="152400" cy="152400"/>
          </a:xfrm>
          <a:prstGeom prst="ellipse">
            <a:avLst/>
          </a:prstGeom>
          <a:solidFill>
            <a:srgbClr val="FF0000"/>
          </a:solidFill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4" name="Google Shape;234;p20"/>
          <p:cNvSpPr/>
          <p:nvPr/>
        </p:nvSpPr>
        <p:spPr>
          <a:xfrm>
            <a:off x="1676400" y="3124200"/>
            <a:ext cx="762000" cy="381000"/>
          </a:xfrm>
          <a:prstGeom prst="rect">
            <a:avLst/>
          </a:prstGeom>
          <a:noFill/>
          <a:ln cap="flat" cmpd="sng" w="25400">
            <a:solidFill>
              <a:srgbClr val="B9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35" name="Google Shape;235;p20"/>
          <p:cNvCxnSpPr/>
          <p:nvPr/>
        </p:nvCxnSpPr>
        <p:spPr>
          <a:xfrm>
            <a:off x="2514600" y="3429000"/>
            <a:ext cx="914400" cy="1588"/>
          </a:xfrm>
          <a:prstGeom prst="straightConnector1">
            <a:avLst/>
          </a:prstGeom>
          <a:noFill/>
          <a:ln cap="flat" cmpd="sng" w="12700">
            <a:solidFill>
              <a:srgbClr val="FF6803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36" name="Google Shape;236;p20"/>
          <p:cNvSpPr txBox="1"/>
          <p:nvPr/>
        </p:nvSpPr>
        <p:spPr>
          <a:xfrm>
            <a:off x="3505200" y="3200400"/>
            <a:ext cx="1219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C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Bonding pair</a:t>
            </a:r>
            <a:endParaRPr sz="2000">
              <a:solidFill>
                <a:srgbClr val="C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Erica One"/>
              <a:buNone/>
            </a:pPr>
            <a:r>
              <a:rPr b="0" i="0" lang="en-US" sz="3600" u="none" cap="small" strike="noStrike">
                <a:solidFill>
                  <a:schemeClr val="dk2"/>
                </a:solidFill>
                <a:latin typeface="Erica One"/>
                <a:ea typeface="Erica One"/>
                <a:cs typeface="Erica One"/>
                <a:sym typeface="Erica One"/>
              </a:rPr>
              <a:t>So what happens when atoms meet?</a:t>
            </a:r>
            <a:endParaRPr b="0" i="0" sz="3600" u="none" cap="small" strike="noStrike">
              <a:solidFill>
                <a:schemeClr val="dk2"/>
              </a:solidFill>
              <a:latin typeface="Erica One"/>
              <a:ea typeface="Erica One"/>
              <a:cs typeface="Erica One"/>
              <a:sym typeface="Erica One"/>
            </a:endParaRPr>
          </a:p>
        </p:txBody>
      </p:sp>
      <p:sp>
        <p:nvSpPr>
          <p:cNvPr id="242" name="Google Shape;242;p21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When 2 atoms move close together, their valence electrons interact, and they form a chemical bond between them if they are a good pair (more stable together than apart)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Having a full valence shell is what each element wants!  So it will bind with other elements that make that happen!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