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Average"/>
      <p:regular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Average-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swald-bold.fntdata"/><Relationship Id="rId6" Type="http://schemas.openxmlformats.org/officeDocument/2006/relationships/slide" Target="slides/slide2.xml"/><Relationship Id="rId18" Type="http://schemas.openxmlformats.org/officeDocument/2006/relationships/font" Target="fonts/Oswald-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d5f477d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1d5f477d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d5f477d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1d5f477d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cb6668e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cb6668e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1d5f477d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1d5f477d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1d5f477d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1d5f477d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1d5f477d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1d5f477d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d5f477d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d5f477d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d5f477d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d5f477d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1d5f477d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1d5f477d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1d5f477d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1d5f477d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d5f477d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1d5f477d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EWPFmdAWRZ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9D05ej8u-gU"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www.youtube.com/watch?v=wNDGgL73ihY"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Mw30CgaXiQw"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Origin of it All</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Pale Blue Dot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Supernova</a:t>
            </a:r>
            <a:endParaRPr/>
          </a:p>
        </p:txBody>
      </p:sp>
      <p:sp>
        <p:nvSpPr>
          <p:cNvPr id="122" name="Google Shape;122;p22"/>
          <p:cNvSpPr txBox="1"/>
          <p:nvPr>
            <p:ph idx="1" type="body"/>
          </p:nvPr>
        </p:nvSpPr>
        <p:spPr>
          <a:xfrm>
            <a:off x="367725" y="1170125"/>
            <a:ext cx="426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Eventually suns large enough to become supernova are formed.</a:t>
            </a:r>
            <a:endParaRPr/>
          </a:p>
          <a:p>
            <a:pPr indent="0" lvl="0" marL="0" rtl="0" algn="l">
              <a:spcBef>
                <a:spcPts val="1600"/>
              </a:spcBef>
              <a:spcAft>
                <a:spcPts val="1600"/>
              </a:spcAft>
              <a:buNone/>
            </a:pPr>
            <a:r>
              <a:rPr lang="en"/>
              <a:t>These suns explode with massive energy when they die and heavier elements are formed.</a:t>
            </a:r>
            <a:endParaRPr/>
          </a:p>
        </p:txBody>
      </p:sp>
      <p:pic>
        <p:nvPicPr>
          <p:cNvPr descr="Same video on Vimeo! http://vimeo.com/38101676&#10;&#10;Astrophysicist Dr. Neil DeGrasse Tyson was asked by a reader of TIME magazine, &quot;What is the most astounding fact you can share with us about the Universe?&quot; This is his answer.&#10;&#10;Please subscribe above!&#10;&#10;In 20 languages, Click CC! Watch in HD!&#10;If you would like to edit or create new subtitles create an amara.org account and go here: http://www.amara.org/en/videos/zkXlAELzlRnl/info/the-most-astounding-fact-neil-degrasse-tyson/&#10;Thanks so much for the support!&#10;&#10;Special thanks to:&#10; Reid Gower http://saganseries.com/&#10; Carl Sagan http://www.hulu.com/cosmos&#10; Neil deGrasse Tyson http://www.facebook.com/neiltyson&#10; NASA http://www.nasa.gov/&#10;&#10;CREDITS&#10;Narration: TIME Magazine's &quot;10 Questions for Neil Degrasse Tyson&quot;&#10; http://www.youtube.com/watch?v=wiOwqDmacJo&#10;Music: &quot;To Build a Home&quot; by the Cinematic Orchestra feat. Patrick Watson  &#10; http://www.cinematicorchestra.com/&#10;&#10;Video (in order of appearance): &#10;IMAX: Hubble 3D (Orion)&#10; http://www.imax.com/hubble/ &#10;Yellowstone: Battle for Life (Tree &amp; Waterfall)&#10;  http://www.bbc.co.uk/programmes/b00jcdml &#10;Supernova to Crab Nebula &#10; http://www.spacetelescope.org/videos/heic0515a/ &#10;BBC: Wonders of the Solar System (formation of the solar system)&#10; http://www.bbc.co.uk/programmes/b00qyxfb &#10;Accretion and First Eukaryotes from the 2011 film &quot;Tree of Life&quot; directed by Terrence Malick&#10; http://en.wikipedia.org/wiki/Accretion_(astrophysics) &#10; http://en.wikipedia.org/wiki/Origin_of_life&#10; http://en.wikipedia.org/wiki/Timeline_of_evolutionary_history_of_life&#10; http://www.wired.com/wiredscience/2009/05/ribonucleotides/  &#10; http://www.twowaysthroughlife.com/ &#10;BBC: Charles Darwin and the Tree of Life &#10; http://www.wellcometreeoflife.org/&#10;&quot;Salar de Uyuni, Bolivia&quot; by Ayrton Orio (Model: Xharon Kendelker)&#10; http://vimeo.com/9505354&#10;&quot;Afghanistan - touch down in flight&quot; by Augustin Pictures&#10; http://vimeo.com/31426899&#10; http://lukasugustin.de&#10;&quot;mongolia!&quot; by wiissa&#10; http://vimeo.com/27876709&#10; http://wiissa.com&#10;&#10;Excerpt from &quot;Outside In&quot;, Copyright Stephen van Vuuren/SV2 Studios (Saturn's moon Mimas)&#10; http://www.outsideinthemovie.com&#10;IMAX: Hubble 3D (Inside Orion Nebula)&#10; http://en.wikipedia.org/wiki/Orion_Nebula&#10;Shuttle Launch from 1985 IMAX film &quot;The Dream is Alive&quot;&#10; http://en.wikipedia.org/wiki/The_Dream_Is_Alive&#10;&quot;Earth -- Time Lapse View from Space, Fly Over -- NASA, ISS&quot; by Michael Konig&#10; http://www.youtube.com/watch?v=ls9yJTphLxg&#10; http://koenigm.com&#10;Excerpt from &quot;The Island&quot; - La Palma Time Lapse Video by Christoph Malin&#10; http://vimeo.com/27539860&#10; http://christophmalin.com&#10;Galaxy Map and Galaxy Formation by NCSA's Advanced Visualization Lab&#10; http://avl.ncsa.illinois.edu/&#10;&quot;Mars sunset&quot; captured by NASA's Mars Exploration Rover Spirit               &#10; http://www.nasa.gov/multimedia/imagegallery/image_feature_347.html&#10;&#10;Edited by Max Schlickenmeyer&#10; &#10;Neil goes on to say &quot;For me, that is the most profound revelation of 20th century astrophysics and I look forward to what the 21st century will bring us, given the frontiers that are now unfolding.&quot;&#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 All copyrighted materials contained herein belong to their respective copyright holders, I do not claim ownership over any of these materials. I realize no profit, monetary or otherwise, from the exhibition of this video.&#10;&#10;Help us caption &amp; translate this video!&#10;&#10;http://amara.org/v/frv/" id="123" name="Google Shape;123;p22" title="The Most Astounding Fact - Neil deGrasse Tyson">
            <a:hlinkClick r:id="rId3"/>
          </p:cNvPr>
          <p:cNvPicPr preferRelativeResize="0"/>
          <p:nvPr/>
        </p:nvPicPr>
        <p:blipFill>
          <a:blip r:embed="rId4">
            <a:alphaModFix/>
          </a:blip>
          <a:stretch>
            <a:fillRect/>
          </a:stretch>
        </p:blipFill>
        <p:spPr>
          <a:xfrm>
            <a:off x="4731600" y="1170125"/>
            <a:ext cx="4260000" cy="319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1591075" y="269063"/>
            <a:ext cx="6140500" cy="460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How did everything get started? &#10;&#10;Has the universe a beginning or was it here since forever? Well, evidence suggests that there was indeed a starting point to this universe we are part of right now. But how can this be? How can something come from nothing? And what about time? We don't have all the answers yet so let's talk about what we know.&#10;&#10;Also, we try to make this one not depressing. Tell us if we succeeded. &#10;&#10;BY THE WAY. We have a website now. We'll try to blog from time to time, show you guys how we make the videos and give more insight to our process. Also we sell stuff. We really don't know where this whole kurzgesagt stuff leads us. But we are really thankful for all the attention and positive feedback and yeah, maybe we can make this our jobs -- it would be pretty nice and we could do more content each month. But we'll see. For now, thank you very much everybody for making this little adventure possible. &#10;&#10;&#10;OUR CHANNELS&#10;▀▀▀▀▀▀▀▀▀▀▀▀▀▀▀▀▀▀▀▀▀▀▀▀▀▀&#10;German Channel: https://kgs.link/youtubeDE &#10;Spanish Channel: https://kgs.link/youtubeES &#10;&#10;&#10;HOW CAN YOU SUPPORT US?&#10;▀▀▀▀▀▀▀▀▀▀▀▀▀▀▀▀▀▀▀▀▀▀▀▀▀▀&#10;This is how we make our living and it would be a pleasure if you support us!&#10;&#10;Get Merch designed with ❤ from https://kgs.link/shop  &#10;Join the Patreon Bird Army 🐧 https://kgs.link/patreon  &#10;&#10;&#10;DISCUSSIONS &amp; SOCIAL MEDIA&#10;▀▀▀▀▀▀▀▀▀▀▀▀▀▀▀▀▀▀▀▀▀▀▀▀▀▀&#10;Reddit:            https://kgs.link/reddit&#10;Instagram:     https://kgs.link/instagram&#10;Twitter:           https://kgs.link/twitter&#10;Facebook:      https://kgs.link/facebook&#10;Discord:          https://kgs.link/discord&#10;Newsletter:    https://kgs.link/newsletter&#10;&#10;&#10;OUR VOICE&#10;▀▀▀▀▀▀▀▀▀▀▀▀▀▀▀▀▀▀▀▀▀▀▀▀▀▀&#10;The Kurzgesagt voice is from &#10;Steve Taylor:  https://kgs.link/youtube-voice&#10;&#10;&#10;OUR MUSIC ♬♪&#10;▀▀▀▀▀▀▀▀▀▀▀▀▀▀▀▀▀▀▀▀▀▀▀▀▀▀&#10;700+ minutes of Kurzgesagt Soundtracks by Epic Mountain:&#10;&#10;Spotify:            https://kgs.link/music-spotify&#10;Soundcloud:   https://kgs.link/music-soundcloud&#10;Bandcamp:     https://kgs.link/music-bandcamp&#10;Youtube:          https://kgs.link/music-youtube&#10;Facebook:       https://kgs.link/music-facebook&#10;&#10;If you like the MUSIC of the video, you can get it here: http://bit.ly/1fCOlLI&#10;Thomas did an aweful good job again. :)&#10;&#10;Next Video: April. (as soon as we can but we kind of have to make a living and visit college) Topic: Nuclear Energy (probably, if we finish the research in time -- if not something else)&#10;&#10;Short videos, explaining things. For example Evolution, the Universe, Time, the Stock Exchange or controversial topics like Fracking. Because we love science.&#10;&#10;We're a bunch of Information designers from munich, visit us on our website, twitter, facebook or behance to say hi!&#10;&#10;The Beginning of Everything -- The Big Bang&#10;&#10;Help us caption &amp; translate this video!&#10;&#10;http://www.youtube.com/timedtext_cs_panel?c=UCsXVk37bltHxD1rDPwtNM8Q&amp;tab=2" id="133" name="Google Shape;133;p24" title="The Beginning of Everything -- The Big Bang">
            <a:hlinkClick r:id="rId3"/>
          </p:cNvPr>
          <p:cNvPicPr preferRelativeResize="0"/>
          <p:nvPr/>
        </p:nvPicPr>
        <p:blipFill>
          <a:blip r:embed="rId4">
            <a:alphaModFix/>
          </a:blip>
          <a:stretch>
            <a:fillRect/>
          </a:stretch>
        </p:blipFill>
        <p:spPr>
          <a:xfrm>
            <a:off x="1274488" y="98613"/>
            <a:ext cx="6595025" cy="494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Flat Earth</a:t>
            </a:r>
            <a:endParaRPr/>
          </a:p>
        </p:txBody>
      </p:sp>
      <p:sp>
        <p:nvSpPr>
          <p:cNvPr id="66" name="Google Shape;66;p14"/>
          <p:cNvSpPr txBox="1"/>
          <p:nvPr>
            <p:ph idx="1" type="body"/>
          </p:nvPr>
        </p:nvSpPr>
        <p:spPr>
          <a:xfrm>
            <a:off x="311700" y="1152475"/>
            <a:ext cx="4236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perspective of a single person it was reasonable to think of the Earth as being flat.</a:t>
            </a:r>
            <a:endParaRPr/>
          </a:p>
          <a:p>
            <a:pPr indent="0" lvl="0" marL="0" rtl="0" algn="l">
              <a:spcBef>
                <a:spcPts val="1600"/>
              </a:spcBef>
              <a:spcAft>
                <a:spcPts val="1600"/>
              </a:spcAft>
              <a:buNone/>
            </a:pPr>
            <a:r>
              <a:rPr lang="en"/>
              <a:t>The flood waters came from a ‘</a:t>
            </a:r>
            <a:r>
              <a:rPr lang="en"/>
              <a:t>firmament</a:t>
            </a:r>
            <a:r>
              <a:rPr lang="en"/>
              <a:t>’ that encased the Earth.</a:t>
            </a:r>
            <a:endParaRPr/>
          </a:p>
        </p:txBody>
      </p:sp>
      <p:pic>
        <p:nvPicPr>
          <p:cNvPr id="67" name="Google Shape;67;p14"/>
          <p:cNvPicPr preferRelativeResize="0"/>
          <p:nvPr/>
        </p:nvPicPr>
        <p:blipFill>
          <a:blip r:embed="rId3">
            <a:alphaModFix/>
          </a:blip>
          <a:stretch>
            <a:fillRect/>
          </a:stretch>
        </p:blipFill>
        <p:spPr>
          <a:xfrm>
            <a:off x="4701000" y="1170125"/>
            <a:ext cx="4290600" cy="24134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it’s round!</a:t>
            </a:r>
            <a:endParaRPr/>
          </a:p>
        </p:txBody>
      </p:sp>
      <p:sp>
        <p:nvSpPr>
          <p:cNvPr id="73" name="Google Shape;73;p15"/>
          <p:cNvSpPr txBox="1"/>
          <p:nvPr>
            <p:ph idx="1" type="body"/>
          </p:nvPr>
        </p:nvSpPr>
        <p:spPr>
          <a:xfrm>
            <a:off x="311700" y="1142625"/>
            <a:ext cx="2213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...and we knew this way before Columbus sailed the ocean blue.</a:t>
            </a:r>
            <a:endParaRPr/>
          </a:p>
        </p:txBody>
      </p:sp>
      <p:pic>
        <p:nvPicPr>
          <p:cNvPr descr="In the mid-20th century we began launching satellites into space that would help us determine the exact circumference of the Earth: 40,030 km. But over 2000 years earlier, a man in Ancient Greece came up with nearly the exact same figure using just a stick and his brain.&#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id="74" name="Google Shape;74;p15" title="How Eratosthenes calculated the Earth's circumference">
            <a:hlinkClick r:id="rId3"/>
          </p:cNvPr>
          <p:cNvPicPr preferRelativeResize="0"/>
          <p:nvPr/>
        </p:nvPicPr>
        <p:blipFill>
          <a:blip r:embed="rId4">
            <a:alphaModFix/>
          </a:blip>
          <a:stretch>
            <a:fillRect/>
          </a:stretch>
        </p:blipFill>
        <p:spPr>
          <a:xfrm>
            <a:off x="2693636" y="334991"/>
            <a:ext cx="5632025" cy="4224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at least the Earth is at the center, right?</a:t>
            </a:r>
            <a:endParaRPr/>
          </a:p>
        </p:txBody>
      </p:sp>
      <p:sp>
        <p:nvSpPr>
          <p:cNvPr id="80" name="Google Shape;80;p16"/>
          <p:cNvSpPr txBox="1"/>
          <p:nvPr>
            <p:ph idx="1" type="body"/>
          </p:nvPr>
        </p:nvSpPr>
        <p:spPr>
          <a:xfrm>
            <a:off x="311700" y="1152475"/>
            <a:ext cx="3466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Occam’s Razor:</a:t>
            </a:r>
            <a:endParaRPr/>
          </a:p>
          <a:p>
            <a:pPr indent="0" lvl="0" marL="0" rtl="0" algn="l">
              <a:spcBef>
                <a:spcPts val="1600"/>
              </a:spcBef>
              <a:spcAft>
                <a:spcPts val="1600"/>
              </a:spcAft>
              <a:buNone/>
            </a:pPr>
            <a:r>
              <a:rPr lang="en"/>
              <a:t>When faced with two possibilities the simpler of the two is most likely correct.</a:t>
            </a:r>
            <a:endParaRPr/>
          </a:p>
        </p:txBody>
      </p:sp>
      <p:pic>
        <p:nvPicPr>
          <p:cNvPr id="81" name="Google Shape;81;p16"/>
          <p:cNvPicPr preferRelativeResize="0"/>
          <p:nvPr/>
        </p:nvPicPr>
        <p:blipFill>
          <a:blip r:embed="rId3">
            <a:alphaModFix/>
          </a:blip>
          <a:stretch>
            <a:fillRect/>
          </a:stretch>
        </p:blipFill>
        <p:spPr>
          <a:xfrm>
            <a:off x="3833350" y="1170125"/>
            <a:ext cx="5158251" cy="2929601"/>
          </a:xfrm>
          <a:prstGeom prst="rect">
            <a:avLst/>
          </a:prstGeom>
          <a:noFill/>
          <a:ln>
            <a:noFill/>
          </a:ln>
        </p:spPr>
      </p:pic>
      <p:sp>
        <p:nvSpPr>
          <p:cNvPr id="82" name="Google Shape;82;p16"/>
          <p:cNvSpPr/>
          <p:nvPr/>
        </p:nvSpPr>
        <p:spPr>
          <a:xfrm>
            <a:off x="6306200" y="1054325"/>
            <a:ext cx="2837700" cy="3261600"/>
          </a:xfrm>
          <a:prstGeom prst="rect">
            <a:avLst/>
          </a:prstGeom>
          <a:solidFill>
            <a:srgbClr val="37474F"/>
          </a:solidFill>
          <a:ln cap="flat" cmpd="sng" w="9525">
            <a:solidFill>
              <a:srgbClr val="3747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3100"/>
                                        <p:tgtEl>
                                          <p:spTgt spid="82"/>
                                        </p:tgtEl>
                                        <p:attrNameLst>
                                          <p:attrName>ppt_x</p:attrName>
                                        </p:attrNameLst>
                                      </p:cBhvr>
                                      <p:tavLst>
                                        <p:tav fmla="" tm="0">
                                          <p:val>
                                            <p:strVal val="#ppt_x"/>
                                          </p:val>
                                        </p:tav>
                                        <p:tav fmla="" tm="100000">
                                          <p:val>
                                            <p:strVal val="#ppt_x+1"/>
                                          </p:val>
                                        </p:tav>
                                      </p:tavLst>
                                    </p:anim>
                                    <p:set>
                                      <p:cBhvr>
                                        <p:cTn dur="1" fill="hold">
                                          <p:stCondLst>
                                            <p:cond delay="3100"/>
                                          </p:stCondLst>
                                        </p:cTn>
                                        <p:tgtEl>
                                          <p:spTgt spid="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Expansion</a:t>
            </a:r>
            <a:endParaRPr/>
          </a:p>
        </p:txBody>
      </p:sp>
      <p:sp>
        <p:nvSpPr>
          <p:cNvPr id="88" name="Google Shape;88;p17"/>
          <p:cNvSpPr txBox="1"/>
          <p:nvPr>
            <p:ph idx="1" type="body"/>
          </p:nvPr>
        </p:nvSpPr>
        <p:spPr>
          <a:xfrm>
            <a:off x="311700" y="1152475"/>
            <a:ext cx="3828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 the 1920’s Edwin Hubble recorded observations that everything in the night sky was moving away from Earth.</a:t>
            </a:r>
            <a:endParaRPr/>
          </a:p>
        </p:txBody>
      </p:sp>
      <p:pic>
        <p:nvPicPr>
          <p:cNvPr id="89" name="Google Shape;89;p17"/>
          <p:cNvPicPr preferRelativeResize="0"/>
          <p:nvPr/>
        </p:nvPicPr>
        <p:blipFill>
          <a:blip r:embed="rId3">
            <a:alphaModFix/>
          </a:blip>
          <a:stretch>
            <a:fillRect/>
          </a:stretch>
        </p:blipFill>
        <p:spPr>
          <a:xfrm>
            <a:off x="4198058" y="1152483"/>
            <a:ext cx="4634250" cy="257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Space Should have some residual heat</a:t>
            </a:r>
            <a:endParaRPr/>
          </a:p>
        </p:txBody>
      </p:sp>
      <p:sp>
        <p:nvSpPr>
          <p:cNvPr id="95" name="Google Shape;95;p18"/>
          <p:cNvSpPr txBox="1"/>
          <p:nvPr>
            <p:ph idx="1" type="body"/>
          </p:nvPr>
        </p:nvSpPr>
        <p:spPr>
          <a:xfrm>
            <a:off x="311700" y="1152475"/>
            <a:ext cx="8457000" cy="111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Cosmic Microwave Background Explorer (CMBE) satellite launched in 1991 confirmed that the background radiation field has exactly the spectrum predicted by a Big Bang origin for the universe.</a:t>
            </a:r>
            <a:endParaRPr/>
          </a:p>
        </p:txBody>
      </p:sp>
      <p:pic>
        <p:nvPicPr>
          <p:cNvPr id="96" name="Google Shape;96;p18"/>
          <p:cNvPicPr preferRelativeResize="0"/>
          <p:nvPr/>
        </p:nvPicPr>
        <p:blipFill>
          <a:blip r:embed="rId3">
            <a:alphaModFix/>
          </a:blip>
          <a:stretch>
            <a:fillRect/>
          </a:stretch>
        </p:blipFill>
        <p:spPr>
          <a:xfrm>
            <a:off x="1863450" y="2264275"/>
            <a:ext cx="5417098" cy="2708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Universe</a:t>
            </a:r>
            <a:endParaRPr/>
          </a:p>
        </p:txBody>
      </p:sp>
      <p:sp>
        <p:nvSpPr>
          <p:cNvPr id="102" name="Google Shape;102;p19"/>
          <p:cNvSpPr txBox="1"/>
          <p:nvPr>
            <p:ph idx="1" type="body"/>
          </p:nvPr>
        </p:nvSpPr>
        <p:spPr>
          <a:xfrm>
            <a:off x="311700" y="1152475"/>
            <a:ext cx="8061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Big Bang should have created equal amounts of matter and antimatter in the early universe. But today, everything we see from the smallest life forms on Earth to the largest stellar objects is made almost entirely of matter. Comparatively, there is not much antimatter to be found. Something must have happened to tip the balance. One of the greatest challenges in physics is to figure out what happened to the antimatter, or why we see an asymmetry between matter and antimatter.</a:t>
            </a:r>
            <a:endParaRPr/>
          </a:p>
          <a:p>
            <a:pPr indent="0" lvl="0" marL="457200" rtl="0" algn="r">
              <a:spcBef>
                <a:spcPts val="1600"/>
              </a:spcBef>
              <a:spcAft>
                <a:spcPts val="1600"/>
              </a:spcAft>
              <a:buNone/>
            </a:pPr>
            <a:r>
              <a:rPr lang="en"/>
              <a:t>Cern website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E=mc</a:t>
            </a:r>
            <a:r>
              <a:rPr baseline="30000" lang="en"/>
              <a:t>2</a:t>
            </a:r>
            <a:endParaRPr/>
          </a:p>
        </p:txBody>
      </p:sp>
      <p:sp>
        <p:nvSpPr>
          <p:cNvPr id="108" name="Google Shape;108;p20"/>
          <p:cNvSpPr txBox="1"/>
          <p:nvPr>
            <p:ph idx="1" type="body"/>
          </p:nvPr>
        </p:nvSpPr>
        <p:spPr>
          <a:xfrm>
            <a:off x="311700" y="1102500"/>
            <a:ext cx="1645500" cy="373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Energy can and will become matter.  We started to have lots of matter form from the energy of the big bang.  80/20 hydrogen to </a:t>
            </a:r>
            <a:r>
              <a:rPr lang="en"/>
              <a:t>helium</a:t>
            </a:r>
            <a:r>
              <a:rPr lang="en"/>
              <a:t> mix.</a:t>
            </a:r>
            <a:endParaRPr/>
          </a:p>
        </p:txBody>
      </p:sp>
      <p:pic>
        <p:nvPicPr>
          <p:cNvPr id="109" name="Google Shape;109;p20"/>
          <p:cNvPicPr preferRelativeResize="0"/>
          <p:nvPr/>
        </p:nvPicPr>
        <p:blipFill>
          <a:blip r:embed="rId3">
            <a:alphaModFix/>
          </a:blip>
          <a:stretch>
            <a:fillRect/>
          </a:stretch>
        </p:blipFill>
        <p:spPr>
          <a:xfrm>
            <a:off x="2221950" y="445013"/>
            <a:ext cx="6610350" cy="404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Formation of Suns</a:t>
            </a:r>
            <a:endParaRPr/>
          </a:p>
        </p:txBody>
      </p:sp>
      <p:sp>
        <p:nvSpPr>
          <p:cNvPr id="115" name="Google Shape;115;p21"/>
          <p:cNvSpPr txBox="1"/>
          <p:nvPr>
            <p:ph idx="1" type="body"/>
          </p:nvPr>
        </p:nvSpPr>
        <p:spPr>
          <a:xfrm>
            <a:off x="311700" y="1152475"/>
            <a:ext cx="4288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Gravity takes hold and hydrogen undergoes nuclear </a:t>
            </a:r>
            <a:r>
              <a:rPr lang="en"/>
              <a:t>fusion</a:t>
            </a:r>
            <a:r>
              <a:rPr lang="en"/>
              <a:t> to become helium and on up the periodic table until iron.</a:t>
            </a:r>
            <a:endParaRPr/>
          </a:p>
        </p:txBody>
      </p:sp>
      <p:pic>
        <p:nvPicPr>
          <p:cNvPr id="116" name="Google Shape;116;p21"/>
          <p:cNvPicPr preferRelativeResize="0"/>
          <p:nvPr/>
        </p:nvPicPr>
        <p:blipFill>
          <a:blip r:embed="rId3">
            <a:alphaModFix/>
          </a:blip>
          <a:stretch>
            <a:fillRect/>
          </a:stretch>
        </p:blipFill>
        <p:spPr>
          <a:xfrm>
            <a:off x="4600500" y="1112975"/>
            <a:ext cx="4238699" cy="28203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